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56" r:id="rId5"/>
  </p:sldMasterIdLst>
  <p:notesMasterIdLst>
    <p:notesMasterId r:id="rId17"/>
  </p:notesMasterIdLst>
  <p:sldIdLst>
    <p:sldId id="256" r:id="rId6"/>
    <p:sldId id="2400" r:id="rId7"/>
    <p:sldId id="2417" r:id="rId8"/>
    <p:sldId id="2421" r:id="rId9"/>
    <p:sldId id="2419" r:id="rId10"/>
    <p:sldId id="2408" r:id="rId11"/>
    <p:sldId id="2411" r:id="rId12"/>
    <p:sldId id="2409" r:id="rId13"/>
    <p:sldId id="2420" r:id="rId14"/>
    <p:sldId id="2415" r:id="rId15"/>
    <p:sldId id="2414" r:id="rId16"/>
  </p:sldIdLst>
  <p:sldSz cx="12192000" cy="6858000"/>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9BD618-AC6F-FAF3-A5A8-DB0B92264CF6}" name="Rebecca Behrens" initials="RB" userId="S::rbehrens@flatiron.energy::26c47c49-fc60-4edf-8172-c35c0427736c" providerId="AD"/>
  <p188:author id="{37B2652A-2F3C-744A-CA2F-71B052704494}" name="Hans Detweiler" initials="HD" userId="S::hans.detweiler@jupiterpower.io::33cf1a9c-dfde-4d47-bfd8-8ff49cf456dd" providerId="AD"/>
  <p188:author id="{0583F03D-6E49-EE0B-53CE-03C082E14AB8}" name="Justin Biltz" initials="JB" userId="S::justin.biltz@ccrenew.com::0a4bb898-b7bf-4220-ae15-6442ba1f9ded" providerId="AD"/>
  <p188:author id="{4BAD9859-0572-7A06-FA6D-60621C84CBB8}" name="Andy Bowman" initials="AB" userId="S::andy.bowman@jupiterpower.io::a2475aba-8298-47f7-82a2-9836493f4fec" providerId="AD"/>
  <p188:author id="{6EA71C6A-7E3E-B4B5-9F63-C8FF4A59D73C}" name="Sean Burke" initials="SB" userId="S::sburke@bluewavesolar.com::1d29c2f7-a686-430e-8ab0-600fc2e888f4" providerId="AD"/>
  <p188:author id="{E43EBC84-8C1F-1497-8CC6-6509ACB0A6E7}" name="Jack Godshall" initials="JG" userId="S::jack.godshall@jupiterpower.io::49545382-45f7-4f3b-ad4b-10e08053bc13" providerId="AD"/>
  <p188:author id="{4622638B-B6F1-A034-2828-FECFC6F131A4}" name="Sam Malin" initials="SM" userId="S::sam.malin@jupiterpower.io::b8294d77-209f-4caf-a290-ff2747026bfd" providerId="AD"/>
  <p188:author id="{F6E23AA9-3BB5-821B-1F5C-B26DF1B6D646}" name="Gage Fuller" initials="GF" userId="S::Gage.Fuller@jupiterpower.io::03c3e629-203c-4c8c-b0c3-73e086c6b04e" providerId="AD"/>
  <p188:author id="{A7F107B9-9602-E4EF-47B1-D061F97A21E9}" name="Samantha Williams" initials="SW" userId="S::Samantha.Williams@jupiterpower.io::9bc10e39-d9b6-4500-ba3c-7550c1d40b34" providerId="AD"/>
  <p188:author id="{388F87BB-5FA1-C04D-4D19-2488D920A0B5}" name="Juliana Mandell" initials="JM" userId="S::juliana@flatiron.energy::7a68258b-123c-4a03-955e-0ae8e0dcca9d" providerId="AD"/>
  <p188:author id="{434469CE-EA13-22D6-0E4B-71097D39E662}" name="Ford Martin" initials="FM" userId="S::Ford.Martin@jupiterpower.io::67048c06-d16f-47dd-ad97-7d977fabf6ee" providerId="AD"/>
  <p188:author id="{AE1CB6D8-36F1-9B36-4ACD-7E60486BBAF5}" name="Jessica Robertson" initials="JR" userId="S::jrobertson@newleafenergy.com::2dbfa68b-bf11-45c6-a38b-18ceca6afa8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03C3"/>
    <a:srgbClr val="FFFFFF"/>
    <a:srgbClr val="0061A0"/>
    <a:srgbClr val="535353"/>
    <a:srgbClr val="FFFF00"/>
    <a:srgbClr val="00AA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rgbClr val="CACDD1"/>
          </a:solidFill>
        </a:fill>
      </a:tcStyle>
    </a:wholeTbl>
    <a:band2H>
      <a:tcTxStyle/>
      <a:tcStyle>
        <a:tcBdr/>
        <a:fill>
          <a:solidFill>
            <a:srgbClr val="E6E7E9"/>
          </a:solidFill>
        </a:fill>
      </a:tcStyle>
    </a:band2H>
    <a:firstCol>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chemeClr val="accent1"/>
          </a:solidFill>
        </a:fill>
      </a:tcStyle>
    </a:firstCol>
    <a:lastRow>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381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chemeClr val="accent1"/>
          </a:solidFill>
        </a:fill>
      </a:tcStyle>
    </a:lastRow>
    <a:firstRow>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381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rgbClr val="FFEDCA"/>
          </a:solidFill>
        </a:fill>
      </a:tcStyle>
    </a:wholeTbl>
    <a:band2H>
      <a:tcTxStyle/>
      <a:tcStyle>
        <a:tcBdr/>
        <a:fill>
          <a:solidFill>
            <a:srgbClr val="FFF6E6"/>
          </a:solidFill>
        </a:fill>
      </a:tcStyle>
    </a:band2H>
    <a:firstCol>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chemeClr val="accent3"/>
          </a:solidFill>
        </a:fill>
      </a:tcStyle>
    </a:firstCol>
    <a:lastRow>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381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chemeClr val="accent3"/>
          </a:solidFill>
        </a:fill>
      </a:tcStyle>
    </a:lastRow>
    <a:firstRow>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381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chemeClr val="accent6"/>
          </a:solidFill>
        </a:fill>
      </a:tcStyle>
    </a:firstCol>
    <a:lastRow>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381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chemeClr val="accent6"/>
          </a:solidFill>
        </a:fill>
      </a:tcStyle>
    </a:lastRow>
    <a:firstRow>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381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5">
              <a:lumOff val="5098"/>
            </a:schemeClr>
          </a:solidFill>
        </a:fill>
      </a:tcStyle>
    </a:band2H>
    <a:firstCol>
      <a:tcTxStyle b="on" i="off">
        <a:fontRef idx="minor">
          <a:schemeClr val="accent5">
            <a:lumOff val="5098"/>
          </a:schemeClr>
        </a:fontRef>
        <a:schemeClr val="accent5">
          <a:lumOff val="5098"/>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5">
              <a:lumOff val="5098"/>
            </a:schemeClr>
          </a:solidFill>
        </a:fill>
      </a:tcStyle>
    </a:lastRow>
    <a:firstRow>
      <a:tcTxStyle b="on" i="off">
        <a:fontRef idx="minor">
          <a:schemeClr val="accent5">
            <a:lumOff val="5098"/>
          </a:schemeClr>
        </a:fontRef>
        <a:schemeClr val="accent5">
          <a:lumOff val="5098"/>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rgbClr val="000000"/>
          </a:solidFill>
        </a:fill>
      </a:tcStyle>
    </a:firstCol>
    <a:lastRow>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38100" cap="flat">
              <a:solidFill>
                <a:schemeClr val="accent5">
                  <a:lumOff val="5098"/>
                </a:schemeClr>
              </a:solidFill>
              <a:prstDash val="solid"/>
              <a:round/>
            </a:ln>
          </a:top>
          <a:bottom>
            <a:ln w="127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rgbClr val="000000"/>
          </a:solidFill>
        </a:fill>
      </a:tcStyle>
    </a:lastRow>
    <a:firstRow>
      <a:tcTxStyle b="on" i="off">
        <a:fontRef idx="minor">
          <a:schemeClr val="accent5">
            <a:lumOff val="5098"/>
          </a:schemeClr>
        </a:fontRef>
        <a:schemeClr val="accent5">
          <a:lumOff val="5098"/>
        </a:schemeClr>
      </a:tcTxStyle>
      <a:tcStyle>
        <a:tcBdr>
          <a:left>
            <a:ln w="12700" cap="flat">
              <a:solidFill>
                <a:schemeClr val="accent5">
                  <a:lumOff val="5098"/>
                </a:schemeClr>
              </a:solidFill>
              <a:prstDash val="solid"/>
              <a:round/>
            </a:ln>
          </a:left>
          <a:right>
            <a:ln w="12700" cap="flat">
              <a:solidFill>
                <a:schemeClr val="accent5">
                  <a:lumOff val="5098"/>
                </a:schemeClr>
              </a:solidFill>
              <a:prstDash val="solid"/>
              <a:round/>
            </a:ln>
          </a:right>
          <a:top>
            <a:ln w="12700" cap="flat">
              <a:solidFill>
                <a:schemeClr val="accent5">
                  <a:lumOff val="5098"/>
                </a:schemeClr>
              </a:solidFill>
              <a:prstDash val="solid"/>
              <a:round/>
            </a:ln>
          </a:top>
          <a:bottom>
            <a:ln w="38100" cap="flat">
              <a:solidFill>
                <a:schemeClr val="accent5">
                  <a:lumOff val="5098"/>
                </a:schemeClr>
              </a:solidFill>
              <a:prstDash val="solid"/>
              <a:round/>
            </a:ln>
          </a:bottom>
          <a:insideH>
            <a:ln w="12700" cap="flat">
              <a:solidFill>
                <a:schemeClr val="accent5">
                  <a:lumOff val="5098"/>
                </a:schemeClr>
              </a:solidFill>
              <a:prstDash val="solid"/>
              <a:round/>
            </a:ln>
          </a:insideH>
          <a:insideV>
            <a:ln w="12700" cap="flat">
              <a:solidFill>
                <a:schemeClr val="accent5">
                  <a:lumOff val="5098"/>
                </a:schemeClr>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5">
              <a:lumOff val="5098"/>
            </a:schemeClr>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7"/>
    <p:restoredTop sz="94703"/>
  </p:normalViewPr>
  <p:slideViewPr>
    <p:cSldViewPr snapToGrid="0">
      <p:cViewPr varScale="1">
        <p:scale>
          <a:sx n="70" d="100"/>
          <a:sy n="70" d="100"/>
        </p:scale>
        <p:origin x="5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Williams" userId="9bc10e39-d9b6-4500-ba3c-7550c1d40b34" providerId="ADAL" clId="{7B5854AB-405D-44BC-A9AD-75EF504BCABF}"/>
    <pc:docChg chg="undo custSel modSld">
      <pc:chgData name="Samantha Williams" userId="9bc10e39-d9b6-4500-ba3c-7550c1d40b34" providerId="ADAL" clId="{7B5854AB-405D-44BC-A9AD-75EF504BCABF}" dt="2025-03-05T23:22:16.529" v="104" actId="20577"/>
      <pc:docMkLst>
        <pc:docMk/>
      </pc:docMkLst>
      <pc:sldChg chg="modSp mod">
        <pc:chgData name="Samantha Williams" userId="9bc10e39-d9b6-4500-ba3c-7550c1d40b34" providerId="ADAL" clId="{7B5854AB-405D-44BC-A9AD-75EF504BCABF}" dt="2025-03-05T23:22:16.529" v="104" actId="20577"/>
        <pc:sldMkLst>
          <pc:docMk/>
          <pc:sldMk cId="0" sldId="256"/>
        </pc:sldMkLst>
        <pc:spChg chg="mod">
          <ac:chgData name="Samantha Williams" userId="9bc10e39-d9b6-4500-ba3c-7550c1d40b34" providerId="ADAL" clId="{7B5854AB-405D-44BC-A9AD-75EF504BCABF}" dt="2025-03-05T23:22:16.529" v="104" actId="20577"/>
          <ac:spMkLst>
            <pc:docMk/>
            <pc:sldMk cId="0" sldId="256"/>
            <ac:spMk id="3" creationId="{EB4A9DFF-2624-431B-CB7B-5E2337B14439}"/>
          </ac:spMkLst>
        </pc:spChg>
      </pc:sldChg>
      <pc:sldChg chg="modSp mod">
        <pc:chgData name="Samantha Williams" userId="9bc10e39-d9b6-4500-ba3c-7550c1d40b34" providerId="ADAL" clId="{7B5854AB-405D-44BC-A9AD-75EF504BCABF}" dt="2025-03-05T23:21:47.582" v="102" actId="114"/>
        <pc:sldMkLst>
          <pc:docMk/>
          <pc:sldMk cId="1403341554" sldId="2414"/>
        </pc:sldMkLst>
        <pc:spChg chg="mod">
          <ac:chgData name="Samantha Williams" userId="9bc10e39-d9b6-4500-ba3c-7550c1d40b34" providerId="ADAL" clId="{7B5854AB-405D-44BC-A9AD-75EF504BCABF}" dt="2025-03-05T23:21:47.582" v="102" actId="114"/>
          <ac:spMkLst>
            <pc:docMk/>
            <pc:sldMk cId="1403341554" sldId="2414"/>
            <ac:spMk id="3" creationId="{36E21081-B8E1-FDDF-B3B8-3CF7A1F114F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406400" y="696913"/>
            <a:ext cx="6197600" cy="3486150"/>
          </a:xfrm>
          <a:prstGeom prst="rect">
            <a:avLst/>
          </a:prstGeom>
        </p:spPr>
        <p:txBody>
          <a:bodyPr lIns="93177" tIns="46589" rIns="93177" bIns="46589"/>
          <a:lstStyle/>
          <a:p>
            <a:endParaRPr dirty="0"/>
          </a:p>
        </p:txBody>
      </p:sp>
      <p:sp>
        <p:nvSpPr>
          <p:cNvPr id="92" name="Shape 92"/>
          <p:cNvSpPr>
            <a:spLocks noGrp="1"/>
          </p:cNvSpPr>
          <p:nvPr>
            <p:ph type="body" sz="quarter" idx="1"/>
          </p:nvPr>
        </p:nvSpPr>
        <p:spPr>
          <a:xfrm>
            <a:off x="934720" y="4415790"/>
            <a:ext cx="5140960" cy="4183380"/>
          </a:xfrm>
          <a:prstGeom prst="rect">
            <a:avLst/>
          </a:prstGeom>
        </p:spPr>
        <p:txBody>
          <a:bodyPr lIns="93177" tIns="46589" rIns="93177" bIns="46589"/>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noRot="1" noChangeAspect="1"/>
          </p:cNvSpPr>
          <p:nvPr>
            <p:ph type="sldImg"/>
          </p:nvPr>
        </p:nvSpPr>
        <p:spPr>
          <a:xfrm>
            <a:off x="406400" y="696913"/>
            <a:ext cx="6197600" cy="3486150"/>
          </a:xfrm>
          <a:prstGeom prst="rect">
            <a:avLst/>
          </a:prstGeom>
        </p:spPr>
        <p:txBody>
          <a:bodyPr/>
          <a:lstStyle/>
          <a:p>
            <a:endParaRPr dirty="0"/>
          </a:p>
        </p:txBody>
      </p:sp>
      <p:sp>
        <p:nvSpPr>
          <p:cNvPr id="153" name="Shape 153"/>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55676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68D6B-6C1F-0EB1-EDF4-C341F8DEAF7F}"/>
            </a:ext>
          </a:extLst>
        </p:cNvPr>
        <p:cNvGrpSpPr/>
        <p:nvPr/>
      </p:nvGrpSpPr>
      <p:grpSpPr>
        <a:xfrm>
          <a:off x="0" y="0"/>
          <a:ext cx="0" cy="0"/>
          <a:chOff x="0" y="0"/>
          <a:chExt cx="0" cy="0"/>
        </a:xfrm>
      </p:grpSpPr>
      <p:sp>
        <p:nvSpPr>
          <p:cNvPr id="152" name="Shape 152">
            <a:extLst>
              <a:ext uri="{FF2B5EF4-FFF2-40B4-BE49-F238E27FC236}">
                <a16:creationId xmlns:a16="http://schemas.microsoft.com/office/drawing/2014/main" id="{A21FDAF0-5DF4-4749-AFEB-8BB9104D55B6}"/>
              </a:ext>
            </a:extLst>
          </p:cNvPr>
          <p:cNvSpPr>
            <a:spLocks noGrp="1" noRot="1" noChangeAspect="1"/>
          </p:cNvSpPr>
          <p:nvPr>
            <p:ph type="sldImg"/>
          </p:nvPr>
        </p:nvSpPr>
        <p:spPr>
          <a:xfrm>
            <a:off x="406400" y="696913"/>
            <a:ext cx="6197600" cy="3486150"/>
          </a:xfrm>
          <a:prstGeom prst="rect">
            <a:avLst/>
          </a:prstGeom>
        </p:spPr>
        <p:txBody>
          <a:bodyPr/>
          <a:lstStyle/>
          <a:p>
            <a:endParaRPr dirty="0"/>
          </a:p>
        </p:txBody>
      </p:sp>
      <p:sp>
        <p:nvSpPr>
          <p:cNvPr id="153" name="Shape 153">
            <a:extLst>
              <a:ext uri="{FF2B5EF4-FFF2-40B4-BE49-F238E27FC236}">
                <a16:creationId xmlns:a16="http://schemas.microsoft.com/office/drawing/2014/main" id="{17ACA105-FD65-4725-1756-4BC9F2F24A60}"/>
              </a:ext>
            </a:extLst>
          </p:cNvPr>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445720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6666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8C83E-E901-7FD4-F2D9-3948C1FC5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0A4AF-8803-DECC-243D-C564728EBE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00ADC6-CD3F-B329-6040-314337C073F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8137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ECAEC-EC2D-41DF-0196-42835B2ABF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B7B06-2D82-6D6D-DD07-1240620F1C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063872-3660-07CF-E146-9B237EA0A98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4102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07591-C445-51A4-C426-2BE49B128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150D6-F9A2-B23E-BDE2-62345D2A8A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50B5D-AC6B-16CB-3998-5DFE1D31640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0568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1F963-7941-97EE-B06E-E2A51FC53A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F6B23-C796-25D6-293F-9AB7610FAC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5CD45-98AF-D0CF-0247-0F17EC819D3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5785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2FA16-8EA3-C663-0B42-6DF6AD2B0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962717-91C9-93F1-74C9-C192ED66F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4400B-D57B-959B-5EE9-ABB2E1C2A18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6753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570F6-AC1E-D87C-EF18-F87C9A228D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57FBF-1DA3-6C08-495D-E2181DECEF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B5436A-EE5D-D102-FB88-62D86E4A010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0909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4" name="Title Text"/>
          <p:cNvSpPr txBox="1">
            <a:spLocks noGrp="1"/>
          </p:cNvSpPr>
          <p:nvPr>
            <p:ph type="title"/>
          </p:nvPr>
        </p:nvSpPr>
        <p:spPr>
          <a:prstGeom prst="rect">
            <a:avLst/>
          </a:prstGeom>
        </p:spPr>
        <p:txBody>
          <a:bodyPr/>
          <a:lstStyle/>
          <a:p>
            <a:r>
              <a:t>Title Text</a:t>
            </a:r>
          </a:p>
        </p:txBody>
      </p:sp>
      <p:sp>
        <p:nvSpPr>
          <p:cNvPr id="1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6"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35"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a:solidFill>
                  <a:schemeClr val="accent2"/>
                </a:solidFill>
                <a:latin typeface="Playfair Display Bold"/>
                <a:ea typeface="Playfair Display Bold"/>
                <a:cs typeface="Playfair Display Bold"/>
                <a:sym typeface="Playfair Display Bold"/>
              </a:defRPr>
            </a:lvl1pPr>
            <a:lvl2pPr marL="0" indent="457200">
              <a:buSzTx/>
              <a:buFontTx/>
              <a:buNone/>
              <a:defRPr sz="2400">
                <a:solidFill>
                  <a:schemeClr val="accent2"/>
                </a:solidFill>
                <a:latin typeface="Playfair Display Bold"/>
                <a:ea typeface="Playfair Display Bold"/>
                <a:cs typeface="Playfair Display Bold"/>
                <a:sym typeface="Playfair Display Bold"/>
              </a:defRPr>
            </a:lvl2pPr>
            <a:lvl3pPr marL="0" indent="914400">
              <a:buSzTx/>
              <a:buFontTx/>
              <a:buNone/>
              <a:defRPr sz="2400">
                <a:solidFill>
                  <a:schemeClr val="accent2"/>
                </a:solidFill>
                <a:latin typeface="Playfair Display Bold"/>
                <a:ea typeface="Playfair Display Bold"/>
                <a:cs typeface="Playfair Display Bold"/>
                <a:sym typeface="Playfair Display Bold"/>
              </a:defRPr>
            </a:lvl3pPr>
            <a:lvl4pPr marL="0" indent="1371600">
              <a:buSzTx/>
              <a:buFontTx/>
              <a:buNone/>
              <a:defRPr sz="2400">
                <a:solidFill>
                  <a:schemeClr val="accent2"/>
                </a:solidFill>
                <a:latin typeface="Playfair Display Bold"/>
                <a:ea typeface="Playfair Display Bold"/>
                <a:cs typeface="Playfair Display Bold"/>
                <a:sym typeface="Playfair Display Bold"/>
              </a:defRPr>
            </a:lvl4pPr>
            <a:lvl5pPr marL="0" indent="1828800">
              <a:buSzTx/>
              <a:buFontTx/>
              <a:buNone/>
              <a:defRPr sz="2400">
                <a:solidFill>
                  <a:schemeClr val="accent2"/>
                </a:solidFill>
                <a:latin typeface="Playfair Display Bold"/>
                <a:ea typeface="Playfair Display Bold"/>
                <a:cs typeface="Playfair Display Bold"/>
                <a:sym typeface="Playfair Display Bold"/>
              </a:defRPr>
            </a:lvl5pPr>
          </a:lstStyle>
          <a:p>
            <a:r>
              <a:t>Body Level One</a:t>
            </a:r>
          </a:p>
          <a:p>
            <a:pPr lvl="1"/>
            <a:r>
              <a:t>Body Level Two</a:t>
            </a:r>
          </a:p>
          <a:p>
            <a:pPr lvl="2"/>
            <a:r>
              <a:t>Body Level Three</a:t>
            </a:r>
          </a:p>
          <a:p>
            <a:pPr lvl="3"/>
            <a:r>
              <a:t>Body Level Four</a:t>
            </a:r>
          </a:p>
          <a:p>
            <a:pPr lvl="4"/>
            <a:r>
              <a:t>Body Level Five</a:t>
            </a:r>
          </a:p>
        </p:txBody>
      </p:sp>
      <p:sp>
        <p:nvSpPr>
          <p:cNvPr id="36"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a:solidFill>
                  <a:schemeClr val="accent2"/>
                </a:solidFill>
                <a:latin typeface="Playfair Display Bold"/>
                <a:ea typeface="Playfair Display Bold"/>
                <a:cs typeface="Playfair Display Bold"/>
                <a:sym typeface="Playfair Display Bold"/>
              </a:defRPr>
            </a:pPr>
            <a:endParaRPr/>
          </a:p>
        </p:txBody>
      </p:sp>
      <p:sp>
        <p:nvSpPr>
          <p:cNvPr id="37" name="Slide Number"/>
          <p:cNvSpPr txBox="1">
            <a:spLocks noGrp="1"/>
          </p:cNvSpPr>
          <p:nvPr>
            <p:ph type="sldNum" sz="quarter" idx="2"/>
          </p:nvPr>
        </p:nvSpPr>
        <p:spPr>
          <a:xfrm>
            <a:off x="11095176" y="6414760"/>
            <a:ext cx="258624" cy="248305"/>
          </a:xfrm>
          <a:prstGeom prst="rect">
            <a:avLst/>
          </a:prstGeom>
        </p:spPr>
        <p:txBody>
          <a:bodyPr/>
          <a:lstStyle>
            <a:lvl1pPr>
              <a:defRPr sz="1200" b="0">
                <a:solidFill>
                  <a:schemeClr val="accent1"/>
                </a:solidFill>
              </a:defRPr>
            </a:lvl1pPr>
          </a:lstStyle>
          <a:p>
            <a:fld id="{86CB4B4D-7CA3-9044-876B-883B54F8677D}" type="slidenum">
              <a:t>‹#›</a:t>
            </a:fld>
            <a:endParaRPr dirty="0"/>
          </a:p>
        </p:txBody>
      </p:sp>
      <p:sp>
        <p:nvSpPr>
          <p:cNvPr id="38" name="Title Text"/>
          <p:cNvSpPr txBox="1">
            <a:spLocks noGrp="1"/>
          </p:cNvSpPr>
          <p:nvPr>
            <p:ph type="title"/>
          </p:nvPr>
        </p:nvSpPr>
        <p:spPr>
          <a:prstGeom prst="rect">
            <a:avLst/>
          </a:prstGeom>
        </p:spPr>
        <p:txBody>
          <a:bodyPr/>
          <a:lstStyle>
            <a:lvl1pPr>
              <a:defRPr>
                <a:solidFill>
                  <a:schemeClr val="accent1"/>
                </a:solidFill>
              </a:defRPr>
            </a:lvl1pPr>
          </a:lstStyle>
          <a:p>
            <a:r>
              <a:t>Title Text</a:t>
            </a:r>
          </a:p>
        </p:txBody>
      </p:sp>
      <p:sp>
        <p:nvSpPr>
          <p:cNvPr id="39" name="Rectangle 10"/>
          <p:cNvSpPr/>
          <p:nvPr/>
        </p:nvSpPr>
        <p:spPr>
          <a:xfrm>
            <a:off x="0" y="0"/>
            <a:ext cx="12192000" cy="485192"/>
          </a:xfrm>
          <a:prstGeom prst="rect">
            <a:avLst/>
          </a:prstGeom>
          <a:solidFill>
            <a:schemeClr val="accent2"/>
          </a:solidFill>
          <a:ln w="12700">
            <a:miter lim="400000"/>
          </a:ln>
        </p:spPr>
        <p:txBody>
          <a:bodyPr lIns="45719" rIns="45719" anchor="ctr"/>
          <a:lstStyle/>
          <a:p>
            <a:pPr algn="ctr">
              <a:defRPr>
                <a:solidFill>
                  <a:schemeClr val="accent5">
                    <a:lumOff val="5098"/>
                  </a:schemeClr>
                </a:solidFill>
              </a:defRPr>
            </a:pPr>
            <a:endParaRPr dirty="0"/>
          </a:p>
        </p:txBody>
      </p:sp>
      <p:sp>
        <p:nvSpPr>
          <p:cNvPr id="40" name="Rectangle 11"/>
          <p:cNvSpPr/>
          <p:nvPr/>
        </p:nvSpPr>
        <p:spPr>
          <a:xfrm>
            <a:off x="0" y="485191"/>
            <a:ext cx="12192000" cy="93796"/>
          </a:xfrm>
          <a:prstGeom prst="rect">
            <a:avLst/>
          </a:prstGeom>
          <a:solidFill>
            <a:schemeClr val="accent1"/>
          </a:solidFill>
          <a:ln w="12700">
            <a:miter lim="400000"/>
          </a:ln>
        </p:spPr>
        <p:txBody>
          <a:bodyPr lIns="45719" rIns="45719" anchor="ctr"/>
          <a:lstStyle/>
          <a:p>
            <a:pPr algn="ctr">
              <a:defRPr>
                <a:solidFill>
                  <a:schemeClr val="accent5">
                    <a:lumOff val="5098"/>
                  </a:schemeClr>
                </a:solidFill>
              </a:defRPr>
            </a:pPr>
            <a:endParaRPr dirty="0"/>
          </a:p>
        </p:txBody>
      </p:sp>
      <p:sp>
        <p:nvSpPr>
          <p:cNvPr id="41" name="Rectangle 12"/>
          <p:cNvSpPr/>
          <p:nvPr/>
        </p:nvSpPr>
        <p:spPr>
          <a:xfrm>
            <a:off x="559837" y="195943"/>
            <a:ext cx="278363" cy="1017037"/>
          </a:xfrm>
          <a:prstGeom prst="rect">
            <a:avLst/>
          </a:prstGeom>
          <a:solidFill>
            <a:schemeClr val="accent3"/>
          </a:solidFill>
          <a:ln w="12700">
            <a:miter lim="400000"/>
          </a:ln>
        </p:spPr>
        <p:txBody>
          <a:bodyPr lIns="45719" rIns="45719" anchor="ctr"/>
          <a:lstStyle/>
          <a:p>
            <a:pPr algn="ctr">
              <a:defRPr>
                <a:solidFill>
                  <a:schemeClr val="accent5">
                    <a:lumOff val="5098"/>
                  </a:schemeClr>
                </a:solidFill>
              </a:defRPr>
            </a:pPr>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48" name="Slide Number"/>
          <p:cNvSpPr txBox="1">
            <a:spLocks noGrp="1"/>
          </p:cNvSpPr>
          <p:nvPr>
            <p:ph type="sldNum" sz="quarter" idx="2"/>
          </p:nvPr>
        </p:nvSpPr>
        <p:spPr>
          <a:xfrm>
            <a:off x="11095176" y="6414760"/>
            <a:ext cx="258624" cy="248305"/>
          </a:xfrm>
          <a:prstGeom prst="rect">
            <a:avLst/>
          </a:prstGeom>
        </p:spPr>
        <p:txBody>
          <a:bodyPr/>
          <a:lstStyle>
            <a:lvl1pPr>
              <a:defRPr sz="1200" b="0">
                <a:solidFill>
                  <a:schemeClr val="accent1"/>
                </a:solidFill>
              </a:defRPr>
            </a:lvl1pPr>
          </a:lstStyle>
          <a:p>
            <a:fld id="{86CB4B4D-7CA3-9044-876B-883B54F8677D}" type="slidenum">
              <a:t>‹#›</a:t>
            </a:fld>
            <a:endParaRPr dirty="0"/>
          </a:p>
        </p:txBody>
      </p:sp>
      <p:sp>
        <p:nvSpPr>
          <p:cNvPr id="49" name="Title Text"/>
          <p:cNvSpPr txBox="1">
            <a:spLocks noGrp="1"/>
          </p:cNvSpPr>
          <p:nvPr>
            <p:ph type="title"/>
          </p:nvPr>
        </p:nvSpPr>
        <p:spPr>
          <a:prstGeom prst="rect">
            <a:avLst/>
          </a:prstGeom>
        </p:spPr>
        <p:txBody>
          <a:bodyPr/>
          <a:lstStyle>
            <a:lvl1pPr>
              <a:defRPr>
                <a:solidFill>
                  <a:schemeClr val="accent1"/>
                </a:solidFill>
              </a:defRPr>
            </a:lvl1pPr>
          </a:lstStyle>
          <a:p>
            <a:r>
              <a:t>Title Text</a:t>
            </a:r>
          </a:p>
        </p:txBody>
      </p:sp>
      <p:sp>
        <p:nvSpPr>
          <p:cNvPr id="50" name="Rectangle 6"/>
          <p:cNvSpPr/>
          <p:nvPr/>
        </p:nvSpPr>
        <p:spPr>
          <a:xfrm>
            <a:off x="0" y="0"/>
            <a:ext cx="12192000" cy="485192"/>
          </a:xfrm>
          <a:prstGeom prst="rect">
            <a:avLst/>
          </a:prstGeom>
          <a:solidFill>
            <a:schemeClr val="accent2"/>
          </a:solidFill>
          <a:ln w="12700">
            <a:miter lim="400000"/>
          </a:ln>
        </p:spPr>
        <p:txBody>
          <a:bodyPr lIns="45719" rIns="45719" anchor="ctr"/>
          <a:lstStyle/>
          <a:p>
            <a:pPr algn="ctr">
              <a:defRPr>
                <a:solidFill>
                  <a:schemeClr val="accent5">
                    <a:lumOff val="5098"/>
                  </a:schemeClr>
                </a:solidFill>
              </a:defRPr>
            </a:pPr>
            <a:endParaRPr dirty="0"/>
          </a:p>
        </p:txBody>
      </p:sp>
      <p:sp>
        <p:nvSpPr>
          <p:cNvPr id="51" name="Rectangle 7"/>
          <p:cNvSpPr/>
          <p:nvPr/>
        </p:nvSpPr>
        <p:spPr>
          <a:xfrm>
            <a:off x="0" y="485191"/>
            <a:ext cx="12192000" cy="93796"/>
          </a:xfrm>
          <a:prstGeom prst="rect">
            <a:avLst/>
          </a:prstGeom>
          <a:solidFill>
            <a:schemeClr val="accent1"/>
          </a:solidFill>
          <a:ln w="12700">
            <a:miter lim="400000"/>
          </a:ln>
        </p:spPr>
        <p:txBody>
          <a:bodyPr lIns="45719" rIns="45719" anchor="ctr"/>
          <a:lstStyle/>
          <a:p>
            <a:pPr algn="ctr">
              <a:defRPr>
                <a:solidFill>
                  <a:schemeClr val="accent5">
                    <a:lumOff val="5098"/>
                  </a:schemeClr>
                </a:solidFill>
              </a:defRPr>
            </a:pPr>
            <a:endParaRPr dirty="0"/>
          </a:p>
        </p:txBody>
      </p:sp>
      <p:sp>
        <p:nvSpPr>
          <p:cNvPr id="52" name="Rectangle 8"/>
          <p:cNvSpPr/>
          <p:nvPr/>
        </p:nvSpPr>
        <p:spPr>
          <a:xfrm>
            <a:off x="559837" y="195943"/>
            <a:ext cx="278363" cy="1017037"/>
          </a:xfrm>
          <a:prstGeom prst="rect">
            <a:avLst/>
          </a:prstGeom>
          <a:solidFill>
            <a:schemeClr val="accent3"/>
          </a:solidFill>
          <a:ln w="12700">
            <a:miter lim="400000"/>
          </a:ln>
        </p:spPr>
        <p:txBody>
          <a:bodyPr lIns="45719" rIns="45719" anchor="ctr"/>
          <a:lstStyle/>
          <a:p>
            <a:pPr algn="ctr">
              <a:defRPr>
                <a:solidFill>
                  <a:schemeClr val="accent5">
                    <a:lumOff val="5098"/>
                  </a:schemeClr>
                </a:solidFill>
              </a:defRPr>
            </a:pPr>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1_Picture with Caption">
    <p:spTree>
      <p:nvGrpSpPr>
        <p:cNvPr id="1" name=""/>
        <p:cNvGrpSpPr/>
        <p:nvPr/>
      </p:nvGrpSpPr>
      <p:grpSpPr>
        <a:xfrm>
          <a:off x="0" y="0"/>
          <a:ext cx="0" cy="0"/>
          <a:chOff x="0" y="0"/>
          <a:chExt cx="0" cy="0"/>
        </a:xfrm>
      </p:grpSpPr>
      <p:sp>
        <p:nvSpPr>
          <p:cNvPr id="66" name="Title Text"/>
          <p:cNvSpPr txBox="1">
            <a:spLocks noGrp="1"/>
          </p:cNvSpPr>
          <p:nvPr>
            <p:ph type="title"/>
          </p:nvPr>
        </p:nvSpPr>
        <p:spPr>
          <a:xfrm>
            <a:off x="839787" y="457200"/>
            <a:ext cx="3932239" cy="1251081"/>
          </a:xfrm>
          <a:prstGeom prst="rect">
            <a:avLst/>
          </a:prstGeom>
        </p:spPr>
        <p:txBody>
          <a:bodyPr anchor="b"/>
          <a:lstStyle>
            <a:lvl1pPr>
              <a:defRPr sz="3200">
                <a:solidFill>
                  <a:schemeClr val="accent1"/>
                </a:solidFill>
              </a:defRPr>
            </a:lvl1pPr>
          </a:lstStyle>
          <a:p>
            <a:r>
              <a:t>Title Text</a:t>
            </a:r>
          </a:p>
        </p:txBody>
      </p:sp>
      <p:sp>
        <p:nvSpPr>
          <p:cNvPr id="67"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dirty="0"/>
          </a:p>
        </p:txBody>
      </p:sp>
      <p:sp>
        <p:nvSpPr>
          <p:cNvPr id="68"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69" name="Slide Number"/>
          <p:cNvSpPr txBox="1">
            <a:spLocks noGrp="1"/>
          </p:cNvSpPr>
          <p:nvPr>
            <p:ph type="sldNum" sz="quarter" idx="2"/>
          </p:nvPr>
        </p:nvSpPr>
        <p:spPr>
          <a:xfrm>
            <a:off x="11095176" y="6414760"/>
            <a:ext cx="258624" cy="248305"/>
          </a:xfrm>
          <a:prstGeom prst="rect">
            <a:avLst/>
          </a:prstGeom>
        </p:spPr>
        <p:txBody>
          <a:bodyPr/>
          <a:lstStyle>
            <a:lvl1pPr>
              <a:defRPr sz="1200" b="0">
                <a:solidFill>
                  <a:schemeClr val="accent1"/>
                </a:solidFill>
              </a:defRPr>
            </a:lvl1pPr>
          </a:lstStyle>
          <a:p>
            <a:fld id="{86CB4B4D-7CA3-9044-876B-883B54F8677D}" type="slidenum">
              <a:t>‹#›</a:t>
            </a:fld>
            <a:endParaRPr dirty="0"/>
          </a:p>
        </p:txBody>
      </p:sp>
      <p:sp>
        <p:nvSpPr>
          <p:cNvPr id="70" name="Rectangle 8"/>
          <p:cNvSpPr/>
          <p:nvPr/>
        </p:nvSpPr>
        <p:spPr>
          <a:xfrm>
            <a:off x="0" y="0"/>
            <a:ext cx="12192000" cy="485192"/>
          </a:xfrm>
          <a:prstGeom prst="rect">
            <a:avLst/>
          </a:prstGeom>
          <a:solidFill>
            <a:schemeClr val="accent2"/>
          </a:solidFill>
          <a:ln w="12700">
            <a:miter lim="400000"/>
          </a:ln>
        </p:spPr>
        <p:txBody>
          <a:bodyPr lIns="45719" rIns="45719" anchor="ctr"/>
          <a:lstStyle/>
          <a:p>
            <a:pPr algn="ctr">
              <a:defRPr>
                <a:solidFill>
                  <a:schemeClr val="accent5">
                    <a:lumOff val="5098"/>
                  </a:schemeClr>
                </a:solidFill>
              </a:defRPr>
            </a:pPr>
            <a:endParaRPr dirty="0"/>
          </a:p>
        </p:txBody>
      </p:sp>
      <p:sp>
        <p:nvSpPr>
          <p:cNvPr id="71" name="Rectangle 9"/>
          <p:cNvSpPr/>
          <p:nvPr/>
        </p:nvSpPr>
        <p:spPr>
          <a:xfrm>
            <a:off x="0" y="485191"/>
            <a:ext cx="12192000" cy="93796"/>
          </a:xfrm>
          <a:prstGeom prst="rect">
            <a:avLst/>
          </a:prstGeom>
          <a:solidFill>
            <a:schemeClr val="accent1"/>
          </a:solidFill>
          <a:ln w="12700">
            <a:miter lim="400000"/>
          </a:ln>
        </p:spPr>
        <p:txBody>
          <a:bodyPr lIns="45719" rIns="45719" anchor="ctr"/>
          <a:lstStyle/>
          <a:p>
            <a:pPr algn="ctr">
              <a:defRPr>
                <a:solidFill>
                  <a:schemeClr val="accent5">
                    <a:lumOff val="5098"/>
                  </a:schemeClr>
                </a:solidFill>
              </a:defRPr>
            </a:pPr>
            <a:endParaRPr dirty="0"/>
          </a:p>
        </p:txBody>
      </p:sp>
      <p:sp>
        <p:nvSpPr>
          <p:cNvPr id="72" name="Rectangle 10"/>
          <p:cNvSpPr/>
          <p:nvPr/>
        </p:nvSpPr>
        <p:spPr>
          <a:xfrm>
            <a:off x="550506" y="195943"/>
            <a:ext cx="287695" cy="1512337"/>
          </a:xfrm>
          <a:prstGeom prst="rect">
            <a:avLst/>
          </a:prstGeom>
          <a:solidFill>
            <a:schemeClr val="accent3"/>
          </a:solidFill>
          <a:ln w="12700">
            <a:miter lim="400000"/>
          </a:ln>
        </p:spPr>
        <p:txBody>
          <a:bodyPr lIns="45719" rIns="45719" anchor="ctr"/>
          <a:lstStyle/>
          <a:p>
            <a:pPr algn="ctr">
              <a:defRPr>
                <a:solidFill>
                  <a:schemeClr val="accent5">
                    <a:lumOff val="5098"/>
                  </a:schemeClr>
                </a:solidFill>
              </a:defRPr>
            </a:pPr>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79" name="Title Text"/>
          <p:cNvSpPr txBox="1">
            <a:spLocks noGrp="1"/>
          </p:cNvSpPr>
          <p:nvPr>
            <p:ph type="title"/>
          </p:nvPr>
        </p:nvSpPr>
        <p:spPr>
          <a:xfrm>
            <a:off x="839787" y="457200"/>
            <a:ext cx="3932239" cy="1251081"/>
          </a:xfrm>
          <a:prstGeom prst="rect">
            <a:avLst/>
          </a:prstGeom>
        </p:spPr>
        <p:txBody>
          <a:bodyPr anchor="b"/>
          <a:lstStyle>
            <a:lvl1pPr>
              <a:defRPr sz="3200">
                <a:solidFill>
                  <a:schemeClr val="accent1"/>
                </a:solidFill>
              </a:defRPr>
            </a:lvl1pPr>
          </a:lstStyle>
          <a:p>
            <a:r>
              <a:t>Title Text</a:t>
            </a:r>
          </a:p>
        </p:txBody>
      </p:sp>
      <p:sp>
        <p:nvSpPr>
          <p:cNvPr id="80"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dirty="0"/>
          </a:p>
        </p:txBody>
      </p:sp>
      <p:sp>
        <p:nvSpPr>
          <p:cNvPr id="81"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xfrm>
            <a:off x="11095176" y="6414760"/>
            <a:ext cx="258624" cy="248305"/>
          </a:xfrm>
          <a:prstGeom prst="rect">
            <a:avLst/>
          </a:prstGeom>
        </p:spPr>
        <p:txBody>
          <a:bodyPr/>
          <a:lstStyle>
            <a:lvl1pPr>
              <a:defRPr sz="1200" b="0">
                <a:solidFill>
                  <a:schemeClr val="accent1"/>
                </a:solidFill>
              </a:defRPr>
            </a:lvl1pPr>
          </a:lstStyle>
          <a:p>
            <a:fld id="{86CB4B4D-7CA3-9044-876B-883B54F8677D}" type="slidenum">
              <a:t>‹#›</a:t>
            </a:fld>
            <a:endParaRPr dirty="0"/>
          </a:p>
        </p:txBody>
      </p:sp>
      <p:sp>
        <p:nvSpPr>
          <p:cNvPr id="83" name="Rectangle 8"/>
          <p:cNvSpPr/>
          <p:nvPr/>
        </p:nvSpPr>
        <p:spPr>
          <a:xfrm>
            <a:off x="0" y="0"/>
            <a:ext cx="12192000" cy="485192"/>
          </a:xfrm>
          <a:prstGeom prst="rect">
            <a:avLst/>
          </a:prstGeom>
          <a:solidFill>
            <a:schemeClr val="accent2"/>
          </a:solidFill>
          <a:ln w="12700">
            <a:miter lim="400000"/>
          </a:ln>
        </p:spPr>
        <p:txBody>
          <a:bodyPr lIns="45719" rIns="45719" anchor="ctr"/>
          <a:lstStyle/>
          <a:p>
            <a:pPr algn="ctr">
              <a:defRPr>
                <a:solidFill>
                  <a:schemeClr val="accent5">
                    <a:lumOff val="5098"/>
                  </a:schemeClr>
                </a:solidFill>
              </a:defRPr>
            </a:pPr>
            <a:endParaRPr dirty="0"/>
          </a:p>
        </p:txBody>
      </p:sp>
      <p:sp>
        <p:nvSpPr>
          <p:cNvPr id="84" name="Rectangle 9"/>
          <p:cNvSpPr/>
          <p:nvPr/>
        </p:nvSpPr>
        <p:spPr>
          <a:xfrm>
            <a:off x="0" y="485191"/>
            <a:ext cx="12192000" cy="93796"/>
          </a:xfrm>
          <a:prstGeom prst="rect">
            <a:avLst/>
          </a:prstGeom>
          <a:solidFill>
            <a:schemeClr val="accent1"/>
          </a:solidFill>
          <a:ln w="12700">
            <a:miter lim="400000"/>
          </a:ln>
        </p:spPr>
        <p:txBody>
          <a:bodyPr lIns="45719" rIns="45719" anchor="ctr"/>
          <a:lstStyle/>
          <a:p>
            <a:pPr algn="ctr">
              <a:defRPr>
                <a:solidFill>
                  <a:schemeClr val="accent5">
                    <a:lumOff val="5098"/>
                  </a:schemeClr>
                </a:solidFill>
              </a:defRPr>
            </a:pPr>
            <a:endParaRPr dirty="0"/>
          </a:p>
        </p:txBody>
      </p:sp>
      <p:sp>
        <p:nvSpPr>
          <p:cNvPr id="85" name="Rectangle 10"/>
          <p:cNvSpPr/>
          <p:nvPr/>
        </p:nvSpPr>
        <p:spPr>
          <a:xfrm>
            <a:off x="550506" y="195943"/>
            <a:ext cx="287695" cy="1512337"/>
          </a:xfrm>
          <a:prstGeom prst="rect">
            <a:avLst/>
          </a:prstGeom>
          <a:solidFill>
            <a:schemeClr val="accent3"/>
          </a:solidFill>
          <a:ln w="12700">
            <a:miter lim="400000"/>
          </a:ln>
        </p:spPr>
        <p:txBody>
          <a:bodyPr lIns="45719" rIns="45719" anchor="ctr"/>
          <a:lstStyle/>
          <a:p>
            <a:pPr algn="ctr">
              <a:defRPr>
                <a:solidFill>
                  <a:schemeClr val="accent5">
                    <a:lumOff val="5098"/>
                  </a:schemeClr>
                </a:solidFill>
              </a:defRPr>
            </a:pPr>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59" name="Slide Number"/>
          <p:cNvSpPr txBox="1">
            <a:spLocks noGrp="1"/>
          </p:cNvSpPr>
          <p:nvPr>
            <p:ph type="sldNum" sz="quarter" idx="2"/>
          </p:nvPr>
        </p:nvSpPr>
        <p:spPr>
          <a:xfrm>
            <a:off x="11095176" y="6414760"/>
            <a:ext cx="258624" cy="248305"/>
          </a:xfrm>
          <a:prstGeom prst="rect">
            <a:avLst/>
          </a:prstGeom>
        </p:spPr>
        <p:txBody>
          <a:bodyPr/>
          <a:lstStyle>
            <a:lvl1pPr>
              <a:defRPr sz="1200" b="0">
                <a:solidFill>
                  <a:schemeClr val="accent1"/>
                </a:solidFill>
              </a:defRPr>
            </a:lvl1pPr>
          </a:lstStyle>
          <a:p>
            <a:fld id="{86CB4B4D-7CA3-9044-876B-883B54F8677D}" type="slidenum">
              <a:t>‹#›</a:t>
            </a:fld>
            <a:endParaRPr/>
          </a:p>
        </p:txBody>
      </p:sp>
    </p:spTree>
    <p:extLst>
      <p:ext uri="{BB962C8B-B14F-4D97-AF65-F5344CB8AC3E}">
        <p14:creationId xmlns:p14="http://schemas.microsoft.com/office/powerpoint/2010/main" val="8999469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3 Points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EDAC9-9410-CA42-88E9-0E87EA89CCC1}"/>
              </a:ext>
            </a:extLst>
          </p:cNvPr>
          <p:cNvSpPr>
            <a:spLocks noGrp="1"/>
          </p:cNvSpPr>
          <p:nvPr>
            <p:ph type="ctrTitle"/>
          </p:nvPr>
        </p:nvSpPr>
        <p:spPr>
          <a:xfrm>
            <a:off x="758952" y="1577915"/>
            <a:ext cx="3282106" cy="824693"/>
          </a:xfrm>
          <a:prstGeom prst="rect">
            <a:avLst/>
          </a:prstGeom>
        </p:spPr>
        <p:txBody>
          <a:bodyPr anchor="b"/>
          <a:lstStyle>
            <a:lvl1pPr marL="0" algn="l" defTabSz="914400" rtl="0" eaLnBrk="1" latinLnBrk="0" hangingPunct="1">
              <a:lnSpc>
                <a:spcPct val="100000"/>
              </a:lnSpc>
              <a:spcAft>
                <a:spcPts val="300"/>
              </a:spcAft>
              <a:defRPr lang="en-US" sz="2000" b="0" kern="1200" spc="-130" baseline="0" dirty="0" smtClean="0">
                <a:solidFill>
                  <a:schemeClr val="tx2"/>
                </a:solidFill>
                <a:latin typeface="Georgia" panose="02040502050405020303" pitchFamily="18" charset="0"/>
                <a:ea typeface="+mn-ea"/>
                <a:cs typeface="Times New Roman" panose="02020603050405020304" pitchFamily="18" charset="0"/>
              </a:defRPr>
            </a:lvl1pPr>
          </a:lstStyle>
          <a:p>
            <a:pPr marL="0" lvl="0" indent="0" algn="l" defTabSz="914400" rtl="0" eaLnBrk="1" latinLnBrk="0" hangingPunct="1">
              <a:lnSpc>
                <a:spcPct val="100000"/>
              </a:lnSpc>
              <a:spcBef>
                <a:spcPct val="0"/>
              </a:spcBef>
              <a:spcAft>
                <a:spcPts val="300"/>
              </a:spcAft>
              <a:buFont typeface="Arial" panose="020B0604020202020204" pitchFamily="34" charset="0"/>
              <a:buNone/>
            </a:pPr>
            <a:r>
              <a:rPr lang="en-US"/>
              <a:t>Click to edit Master title style</a:t>
            </a:r>
          </a:p>
        </p:txBody>
      </p:sp>
      <p:sp>
        <p:nvSpPr>
          <p:cNvPr id="3" name="Subtitle 2">
            <a:extLst>
              <a:ext uri="{FF2B5EF4-FFF2-40B4-BE49-F238E27FC236}">
                <a16:creationId xmlns:a16="http://schemas.microsoft.com/office/drawing/2014/main" id="{2998F730-09D3-9249-BC1D-3845EBDF0CE5}"/>
              </a:ext>
            </a:extLst>
          </p:cNvPr>
          <p:cNvSpPr>
            <a:spLocks noGrp="1"/>
          </p:cNvSpPr>
          <p:nvPr>
            <p:ph type="subTitle" idx="1" hasCustomPrompt="1"/>
          </p:nvPr>
        </p:nvSpPr>
        <p:spPr>
          <a:xfrm>
            <a:off x="758953" y="2487618"/>
            <a:ext cx="3282105" cy="1063561"/>
          </a:xfrm>
          <a:prstGeom prst="rect">
            <a:avLst/>
          </a:prstGeom>
          <a:noFill/>
        </p:spPr>
        <p:txBody>
          <a:bodyPr wrap="square" rtlCol="0" anchor="t">
            <a:spAutoFit/>
          </a:bodyPr>
          <a:lstStyle>
            <a:lvl1pPr>
              <a:defRPr lang="en-US" sz="1800" dirty="0">
                <a:solidFill>
                  <a:schemeClr val="tx1">
                    <a:lumMod val="90000"/>
                    <a:lumOff val="10000"/>
                  </a:schemeClr>
                </a:solidFill>
                <a:latin typeface="MS PGothic" panose="020B0600070205080204" pitchFamily="34" charset="-128"/>
                <a:ea typeface="MS PGothic" panose="020B0600070205080204" pitchFamily="34" charset="-128"/>
                <a:cs typeface="Times New Roman" panose="02020603050405020304" pitchFamily="18" charset="0"/>
              </a:defRPr>
            </a:lvl1pPr>
            <a:lvl2pPr>
              <a:defRPr lang="en-US" sz="1600" kern="1200" dirty="0" smtClean="0">
                <a:solidFill>
                  <a:schemeClr val="tx1">
                    <a:lumMod val="90000"/>
                    <a:lumOff val="10000"/>
                  </a:schemeClr>
                </a:solidFill>
                <a:latin typeface="MS PGothic" panose="020B0600070205080204" pitchFamily="34" charset="-128"/>
                <a:ea typeface="MS PGothic" panose="020B0600070205080204" pitchFamily="34" charset="-128"/>
                <a:cs typeface="Times New Roman" panose="02020603050405020304" pitchFamily="18" charset="0"/>
              </a:defRPr>
            </a:lvl2pPr>
            <a:lvl3pPr>
              <a:defRPr lang="en-US" sz="1600" kern="1200" dirty="0" smtClean="0">
                <a:solidFill>
                  <a:schemeClr val="tx1">
                    <a:lumMod val="90000"/>
                    <a:lumOff val="10000"/>
                  </a:schemeClr>
                </a:solidFill>
                <a:latin typeface="MS PGothic" panose="020B0600070205080204" pitchFamily="34" charset="-128"/>
                <a:ea typeface="MS PGothic" panose="020B0600070205080204" pitchFamily="34" charset="-128"/>
                <a:cs typeface="Times New Roman" panose="02020603050405020304" pitchFamily="18" charset="0"/>
              </a:defRPr>
            </a:lvl3pPr>
          </a:lstStyle>
          <a:p>
            <a:pPr marL="0" lvl="0" indent="0">
              <a:lnSpc>
                <a:spcPct val="110000"/>
              </a:lnSpc>
              <a:buNone/>
            </a:pPr>
            <a:r>
              <a:rPr lang="en-US"/>
              <a:t>Click to edit Master text styles</a:t>
            </a:r>
          </a:p>
          <a:p>
            <a:pPr marL="685800" lvl="1" indent="-228600">
              <a:lnSpc>
                <a:spcPct val="110000"/>
              </a:lnSpc>
            </a:pPr>
            <a:r>
              <a:rPr lang="en-US"/>
              <a:t>Click to edit Master text</a:t>
            </a:r>
          </a:p>
          <a:p>
            <a:pPr marL="1143000" lvl="2" indent="-228600" algn="l" defTabSz="914400" rtl="0" eaLnBrk="1" latinLnBrk="0" hangingPunct="1">
              <a:lnSpc>
                <a:spcPct val="110000"/>
              </a:lnSpc>
              <a:spcBef>
                <a:spcPts val="500"/>
              </a:spcBef>
            </a:pPr>
            <a:r>
              <a:rPr lang="en-US"/>
              <a:t>Click to edit text</a:t>
            </a:r>
          </a:p>
        </p:txBody>
      </p:sp>
      <p:sp>
        <p:nvSpPr>
          <p:cNvPr id="13" name="Text Placeholder 12">
            <a:extLst>
              <a:ext uri="{FF2B5EF4-FFF2-40B4-BE49-F238E27FC236}">
                <a16:creationId xmlns:a16="http://schemas.microsoft.com/office/drawing/2014/main" id="{C6B097B6-2377-6D47-B76C-F92A66909F49}"/>
              </a:ext>
            </a:extLst>
          </p:cNvPr>
          <p:cNvSpPr>
            <a:spLocks noGrp="1"/>
          </p:cNvSpPr>
          <p:nvPr>
            <p:ph type="body" sz="quarter" idx="10"/>
          </p:nvPr>
        </p:nvSpPr>
        <p:spPr>
          <a:xfrm>
            <a:off x="4454947" y="1578551"/>
            <a:ext cx="3282106" cy="824316"/>
          </a:xfrm>
          <a:prstGeom prst="rect">
            <a:avLst/>
          </a:prstGeom>
        </p:spPr>
        <p:txBody>
          <a:bodyPr anchor="b"/>
          <a:lstStyle>
            <a:lvl1pPr marL="0" indent="0" algn="l" defTabSz="914400" rtl="0" eaLnBrk="1" latinLnBrk="0" hangingPunct="1">
              <a:lnSpc>
                <a:spcPct val="100000"/>
              </a:lnSpc>
              <a:spcBef>
                <a:spcPct val="0"/>
              </a:spcBef>
              <a:spcAft>
                <a:spcPts val="300"/>
              </a:spcAft>
              <a:buNone/>
              <a:defRPr lang="en-US" sz="2000" b="0" kern="1200" spc="-130" baseline="0" dirty="0" smtClean="0">
                <a:solidFill>
                  <a:schemeClr val="tx2"/>
                </a:solidFill>
                <a:latin typeface="Georgia" panose="02040502050405020303" pitchFamily="18" charset="0"/>
                <a:ea typeface="+mn-ea"/>
                <a:cs typeface="Times New Roman" panose="020206030504050203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12">
            <a:extLst>
              <a:ext uri="{FF2B5EF4-FFF2-40B4-BE49-F238E27FC236}">
                <a16:creationId xmlns:a16="http://schemas.microsoft.com/office/drawing/2014/main" id="{58115CF3-E481-474F-ADD8-BEAFB9A9CD38}"/>
              </a:ext>
            </a:extLst>
          </p:cNvPr>
          <p:cNvSpPr>
            <a:spLocks noGrp="1"/>
          </p:cNvSpPr>
          <p:nvPr>
            <p:ph type="body" sz="quarter" idx="12"/>
          </p:nvPr>
        </p:nvSpPr>
        <p:spPr>
          <a:xfrm>
            <a:off x="758952" y="0"/>
            <a:ext cx="11433048" cy="1188385"/>
          </a:xfrm>
          <a:prstGeom prst="rect">
            <a:avLst/>
          </a:prstGeom>
        </p:spPr>
        <p:txBody>
          <a:bodyPr anchor="b"/>
          <a:lstStyle>
            <a:lvl1pPr marL="0" indent="0" algn="l" defTabSz="914400" rtl="0" eaLnBrk="1" latinLnBrk="0" hangingPunct="1">
              <a:lnSpc>
                <a:spcPct val="90000"/>
              </a:lnSpc>
              <a:spcBef>
                <a:spcPct val="0"/>
              </a:spcBef>
              <a:buNone/>
              <a:defRPr lang="en-US" sz="2400" b="1" kern="1200" spc="-150" baseline="0" dirty="0" smtClean="0">
                <a:solidFill>
                  <a:schemeClr val="tx1"/>
                </a:solidFill>
                <a:latin typeface="Georgia" panose="02040502050405020303" pitchFamily="18" charset="0"/>
                <a:ea typeface="+mn-ea"/>
                <a:cs typeface="Times New Roman" panose="020206030504050203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7" name="Text Placeholder 12">
            <a:extLst>
              <a:ext uri="{FF2B5EF4-FFF2-40B4-BE49-F238E27FC236}">
                <a16:creationId xmlns:a16="http://schemas.microsoft.com/office/drawing/2014/main" id="{105DBBC2-B068-F046-8124-118901955E25}"/>
              </a:ext>
            </a:extLst>
          </p:cNvPr>
          <p:cNvSpPr>
            <a:spLocks noGrp="1"/>
          </p:cNvSpPr>
          <p:nvPr>
            <p:ph type="body" sz="quarter" idx="13"/>
          </p:nvPr>
        </p:nvSpPr>
        <p:spPr>
          <a:xfrm>
            <a:off x="8150941" y="1578551"/>
            <a:ext cx="3282106" cy="824316"/>
          </a:xfrm>
          <a:prstGeom prst="rect">
            <a:avLst/>
          </a:prstGeom>
        </p:spPr>
        <p:txBody>
          <a:bodyPr anchor="b"/>
          <a:lstStyle>
            <a:lvl1pPr marL="0" indent="0" algn="l" defTabSz="914400" rtl="0" eaLnBrk="1" latinLnBrk="0" hangingPunct="1">
              <a:lnSpc>
                <a:spcPct val="100000"/>
              </a:lnSpc>
              <a:spcBef>
                <a:spcPct val="0"/>
              </a:spcBef>
              <a:spcAft>
                <a:spcPts val="300"/>
              </a:spcAft>
              <a:buNone/>
              <a:defRPr lang="en-US" sz="2000" b="0" kern="1200" spc="-130" baseline="0" dirty="0" smtClean="0">
                <a:solidFill>
                  <a:schemeClr val="tx2"/>
                </a:solidFill>
                <a:latin typeface="Georgia" panose="02040502050405020303" pitchFamily="18" charset="0"/>
                <a:ea typeface="+mn-ea"/>
                <a:cs typeface="Times New Roman" panose="020206030504050203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2" name="Slide Number Placeholder 5">
            <a:extLst>
              <a:ext uri="{FF2B5EF4-FFF2-40B4-BE49-F238E27FC236}">
                <a16:creationId xmlns:a16="http://schemas.microsoft.com/office/drawing/2014/main" id="{4FD636FC-2405-4D43-B327-FCB70F0F3C92}"/>
              </a:ext>
            </a:extLst>
          </p:cNvPr>
          <p:cNvSpPr>
            <a:spLocks noGrp="1"/>
          </p:cNvSpPr>
          <p:nvPr>
            <p:ph type="sldNum" sz="quarter" idx="4"/>
          </p:nvPr>
        </p:nvSpPr>
        <p:spPr>
          <a:xfrm>
            <a:off x="9301065"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C56C37-974C-1740-A929-0BDF8D56ED8B}" type="slidenum">
              <a:rPr lang="en-US" smtClean="0"/>
              <a:t>‹#›</a:t>
            </a:fld>
            <a:endParaRPr lang="en-US"/>
          </a:p>
        </p:txBody>
      </p:sp>
      <p:sp>
        <p:nvSpPr>
          <p:cNvPr id="5" name="Text Placeholder 4">
            <a:extLst>
              <a:ext uri="{FF2B5EF4-FFF2-40B4-BE49-F238E27FC236}">
                <a16:creationId xmlns:a16="http://schemas.microsoft.com/office/drawing/2014/main" id="{76C32CFB-FD6B-D74A-A7CF-0E4866173259}"/>
              </a:ext>
            </a:extLst>
          </p:cNvPr>
          <p:cNvSpPr>
            <a:spLocks noGrp="1"/>
          </p:cNvSpPr>
          <p:nvPr>
            <p:ph type="body" sz="quarter" idx="14"/>
          </p:nvPr>
        </p:nvSpPr>
        <p:spPr>
          <a:xfrm>
            <a:off x="4454525" y="2488069"/>
            <a:ext cx="3282105" cy="1097993"/>
          </a:xfrm>
          <a:prstGeom prst="rect">
            <a:avLst/>
          </a:prstGeom>
          <a:noFill/>
        </p:spPr>
        <p:txBody>
          <a:bodyPr wrap="square" rtlCol="0" anchor="t">
            <a:spAutoFit/>
          </a:bodyPr>
          <a:lstStyle>
            <a:lvl1pPr>
              <a:defRPr lang="en-US" sz="1800" dirty="0" smtClean="0">
                <a:solidFill>
                  <a:schemeClr val="tx1">
                    <a:lumMod val="90000"/>
                    <a:lumOff val="10000"/>
                  </a:schemeClr>
                </a:solidFill>
                <a:latin typeface="MS PGothic" panose="020B0600070205080204" pitchFamily="34" charset="-128"/>
                <a:ea typeface="MS PGothic" panose="020B0600070205080204" pitchFamily="34" charset="-128"/>
                <a:cs typeface="Times New Roman" panose="02020603050405020304" pitchFamily="18" charset="0"/>
              </a:defRPr>
            </a:lvl1pPr>
            <a:lvl2pPr marL="457200" indent="0" algn="l" defTabSz="914400" rtl="0" eaLnBrk="1" latinLnBrk="0" hangingPunct="1">
              <a:lnSpc>
                <a:spcPct val="110000"/>
              </a:lnSpc>
              <a:spcBef>
                <a:spcPts val="1000"/>
              </a:spcBef>
              <a:buFont typeface="Arial" panose="020B0604020202020204" pitchFamily="34" charset="0"/>
              <a:buChar char="•"/>
              <a:defRPr lang="en-US" sz="1600" kern="1200" dirty="0" smtClean="0">
                <a:solidFill>
                  <a:schemeClr val="tx1">
                    <a:lumMod val="90000"/>
                    <a:lumOff val="10000"/>
                  </a:schemeClr>
                </a:solidFill>
                <a:latin typeface="MS PGothic" panose="020B0600070205080204" pitchFamily="34" charset="-128"/>
                <a:ea typeface="MS PGothic" panose="020B0600070205080204" pitchFamily="34" charset="-128"/>
                <a:cs typeface="Times New Roman" panose="02020603050405020304" pitchFamily="18" charset="0"/>
              </a:defRPr>
            </a:lvl2pPr>
            <a:lvl3pPr marL="1200150" indent="-285750" algn="l" defTabSz="914400" rtl="0" eaLnBrk="1" latinLnBrk="0" hangingPunct="1">
              <a:lnSpc>
                <a:spcPct val="110000"/>
              </a:lnSpc>
              <a:spcBef>
                <a:spcPts val="1000"/>
              </a:spcBef>
              <a:buFont typeface="Arial" panose="020B0604020202020204" pitchFamily="34" charset="0"/>
              <a:buChar char="•"/>
              <a:defRPr lang="en-US" sz="1600" kern="1200" dirty="0">
                <a:solidFill>
                  <a:schemeClr val="tx1">
                    <a:lumMod val="90000"/>
                    <a:lumOff val="10000"/>
                  </a:schemeClr>
                </a:solidFill>
                <a:latin typeface="MS PGothic" panose="020B0600070205080204" pitchFamily="34" charset="-128"/>
                <a:ea typeface="MS PGothic" panose="020B0600070205080204" pitchFamily="34" charset="-128"/>
                <a:cs typeface="Times New Roman" panose="02020603050405020304" pitchFamily="18" charset="0"/>
              </a:defRPr>
            </a:lvl3pPr>
          </a:lstStyle>
          <a:p>
            <a:pPr marL="0" lvl="0" indent="0">
              <a:lnSpc>
                <a:spcPct val="110000"/>
              </a:lnSpc>
              <a:buNone/>
            </a:pPr>
            <a:r>
              <a:rPr lang="en-US"/>
              <a:t>Click to edit Master text styles</a:t>
            </a:r>
          </a:p>
          <a:p>
            <a:pPr marL="0" lvl="1" indent="0">
              <a:lnSpc>
                <a:spcPct val="110000"/>
              </a:lnSpc>
              <a:buNone/>
            </a:pPr>
            <a:r>
              <a:rPr lang="en-US"/>
              <a:t>Second level</a:t>
            </a:r>
          </a:p>
          <a:p>
            <a:pPr marL="0" lvl="2" indent="0">
              <a:lnSpc>
                <a:spcPct val="110000"/>
              </a:lnSpc>
              <a:buNone/>
            </a:pPr>
            <a:r>
              <a:rPr lang="en-US"/>
              <a:t>Third level</a:t>
            </a:r>
          </a:p>
        </p:txBody>
      </p:sp>
      <p:sp>
        <p:nvSpPr>
          <p:cNvPr id="15" name="Text Placeholder 4">
            <a:extLst>
              <a:ext uri="{FF2B5EF4-FFF2-40B4-BE49-F238E27FC236}">
                <a16:creationId xmlns:a16="http://schemas.microsoft.com/office/drawing/2014/main" id="{7743FE35-C914-2E47-A200-1395B45B77DD}"/>
              </a:ext>
            </a:extLst>
          </p:cNvPr>
          <p:cNvSpPr>
            <a:spLocks noGrp="1"/>
          </p:cNvSpPr>
          <p:nvPr>
            <p:ph type="body" sz="quarter" idx="15"/>
          </p:nvPr>
        </p:nvSpPr>
        <p:spPr>
          <a:xfrm>
            <a:off x="8150097" y="2488069"/>
            <a:ext cx="3282105" cy="1097993"/>
          </a:xfrm>
          <a:prstGeom prst="rect">
            <a:avLst/>
          </a:prstGeom>
          <a:noFill/>
        </p:spPr>
        <p:txBody>
          <a:bodyPr wrap="square" rtlCol="0" anchor="t">
            <a:spAutoFit/>
          </a:bodyPr>
          <a:lstStyle>
            <a:lvl1pPr>
              <a:defRPr lang="en-US" sz="1800" dirty="0" smtClean="0">
                <a:solidFill>
                  <a:schemeClr val="tx1">
                    <a:lumMod val="90000"/>
                    <a:lumOff val="10000"/>
                  </a:schemeClr>
                </a:solidFill>
                <a:latin typeface="MS PGothic" panose="020B0600070205080204" pitchFamily="34" charset="-128"/>
                <a:ea typeface="MS PGothic" panose="020B0600070205080204" pitchFamily="34" charset="-128"/>
                <a:cs typeface="Times New Roman" panose="02020603050405020304" pitchFamily="18" charset="0"/>
              </a:defRPr>
            </a:lvl1pPr>
            <a:lvl2pPr marL="742950" indent="-285750" algn="l" defTabSz="914400" rtl="0" eaLnBrk="1" latinLnBrk="0" hangingPunct="1">
              <a:lnSpc>
                <a:spcPct val="110000"/>
              </a:lnSpc>
              <a:spcBef>
                <a:spcPts val="1000"/>
              </a:spcBef>
              <a:buFont typeface="Arial" panose="020B0604020202020204" pitchFamily="34" charset="0"/>
              <a:buChar char="•"/>
              <a:defRPr lang="en-US" sz="1600" kern="1200" dirty="0" smtClean="0">
                <a:solidFill>
                  <a:schemeClr val="tx1">
                    <a:lumMod val="90000"/>
                    <a:lumOff val="10000"/>
                  </a:schemeClr>
                </a:solidFill>
                <a:latin typeface="MS PGothic" panose="020B0600070205080204" pitchFamily="34" charset="-128"/>
                <a:ea typeface="MS PGothic" panose="020B0600070205080204" pitchFamily="34" charset="-128"/>
                <a:cs typeface="Times New Roman" panose="02020603050405020304" pitchFamily="18" charset="0"/>
              </a:defRPr>
            </a:lvl2pPr>
            <a:lvl3pPr marL="1200150" indent="-285750" algn="l" defTabSz="914400" rtl="0" eaLnBrk="1" latinLnBrk="0" hangingPunct="1">
              <a:lnSpc>
                <a:spcPct val="110000"/>
              </a:lnSpc>
              <a:spcBef>
                <a:spcPts val="1000"/>
              </a:spcBef>
              <a:buFont typeface="Arial" panose="020B0604020202020204" pitchFamily="34" charset="0"/>
              <a:buChar char="•"/>
              <a:defRPr lang="en-US" sz="1600" kern="1200" dirty="0">
                <a:solidFill>
                  <a:schemeClr val="tx1">
                    <a:lumMod val="90000"/>
                    <a:lumOff val="10000"/>
                  </a:schemeClr>
                </a:solidFill>
                <a:latin typeface="MS PGothic" panose="020B0600070205080204" pitchFamily="34" charset="-128"/>
                <a:ea typeface="MS PGothic" panose="020B0600070205080204" pitchFamily="34" charset="-128"/>
                <a:cs typeface="Times New Roman" panose="02020603050405020304" pitchFamily="18" charset="0"/>
              </a:defRPr>
            </a:lvl3pPr>
          </a:lstStyle>
          <a:p>
            <a:pPr marL="0" lvl="0" indent="0">
              <a:lnSpc>
                <a:spcPct val="110000"/>
              </a:lnSpc>
              <a:buNone/>
            </a:pPr>
            <a:r>
              <a:rPr lang="en-US"/>
              <a:t>Click to edit Master text styles</a:t>
            </a:r>
          </a:p>
          <a:p>
            <a:pPr marL="0" lvl="1" indent="0">
              <a:lnSpc>
                <a:spcPct val="110000"/>
              </a:lnSpc>
              <a:buNone/>
            </a:pPr>
            <a:r>
              <a:rPr lang="en-US"/>
              <a:t>Second level</a:t>
            </a:r>
          </a:p>
          <a:p>
            <a:pPr marL="0" lvl="2" indent="0">
              <a:lnSpc>
                <a:spcPct val="110000"/>
              </a:lnSpc>
              <a:buNone/>
            </a:pPr>
            <a:r>
              <a:rPr lang="en-US"/>
              <a:t>Third level</a:t>
            </a:r>
          </a:p>
        </p:txBody>
      </p:sp>
      <p:sp>
        <p:nvSpPr>
          <p:cNvPr id="11" name="Text Placeholder 12">
            <a:extLst>
              <a:ext uri="{FF2B5EF4-FFF2-40B4-BE49-F238E27FC236}">
                <a16:creationId xmlns:a16="http://schemas.microsoft.com/office/drawing/2014/main" id="{96F726B5-5DCF-7749-9530-ED38A0A2D683}"/>
              </a:ext>
            </a:extLst>
          </p:cNvPr>
          <p:cNvSpPr>
            <a:spLocks noGrp="1"/>
          </p:cNvSpPr>
          <p:nvPr>
            <p:ph type="body" sz="quarter" idx="16" hasCustomPrompt="1"/>
          </p:nvPr>
        </p:nvSpPr>
        <p:spPr>
          <a:xfrm>
            <a:off x="758952" y="1188385"/>
            <a:ext cx="11433048" cy="389530"/>
          </a:xfrm>
          <a:prstGeom prst="rect">
            <a:avLst/>
          </a:prstGeom>
          <a:noFill/>
        </p:spPr>
        <p:txBody>
          <a:bodyPr wrap="square" rtlCol="0" anchor="t">
            <a:spAutoFit/>
          </a:bodyPr>
          <a:lstStyle>
            <a:lvl1pPr>
              <a:defRPr lang="en-US" sz="2000" dirty="0">
                <a:solidFill>
                  <a:schemeClr val="accent6">
                    <a:lumMod val="50000"/>
                  </a:schemeClr>
                </a:solidFill>
                <a:latin typeface="MS PGothic" panose="020B0600070205080204" pitchFamily="34" charset="-128"/>
                <a:ea typeface="MS PGothic" panose="020B0600070205080204" pitchFamily="34" charset="-128"/>
                <a:cs typeface="Times New Roman" panose="02020603050405020304" pitchFamily="18" charset="0"/>
              </a:defRPr>
            </a:lvl1pPr>
          </a:lstStyle>
          <a:p>
            <a:pPr marL="0" lvl="0" indent="0">
              <a:lnSpc>
                <a:spcPct val="110000"/>
              </a:lnSpc>
              <a:buNone/>
            </a:pPr>
            <a:r>
              <a:rPr lang="en-US"/>
              <a:t>Click to edit Master subtext styles</a:t>
            </a:r>
          </a:p>
        </p:txBody>
      </p:sp>
    </p:spTree>
    <p:extLst>
      <p:ext uri="{BB962C8B-B14F-4D97-AF65-F5344CB8AC3E}">
        <p14:creationId xmlns:p14="http://schemas.microsoft.com/office/powerpoint/2010/main" val="24057927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Off val="5098"/>
          </a:schemeClr>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681037"/>
            <a:ext cx="10515600" cy="5319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463774"/>
            <a:ext cx="10515600" cy="472138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553070" y="6440904"/>
            <a:ext cx="207131" cy="196017"/>
          </a:xfrm>
          <a:prstGeom prst="rect">
            <a:avLst/>
          </a:prstGeom>
          <a:ln w="12700">
            <a:miter lim="400000"/>
          </a:ln>
        </p:spPr>
        <p:txBody>
          <a:bodyPr wrap="none" lIns="45719" rIns="45719" anchor="ctr">
            <a:spAutoFit/>
          </a:bodyPr>
          <a:lstStyle>
            <a:lvl1pPr algn="r">
              <a:defRPr sz="800" b="1"/>
            </a:lvl1pPr>
          </a:lstStyle>
          <a:p>
            <a:fld id="{86CB4B4D-7CA3-9044-876B-883B54F8677D}" type="slidenum">
              <a:t>‹#›</a:t>
            </a:fld>
            <a:endParaRPr dirty="0"/>
          </a:p>
        </p:txBody>
      </p:sp>
      <p:sp>
        <p:nvSpPr>
          <p:cNvPr id="5" name="Rectangle 6"/>
          <p:cNvSpPr/>
          <p:nvPr/>
        </p:nvSpPr>
        <p:spPr>
          <a:xfrm>
            <a:off x="0" y="0"/>
            <a:ext cx="12192000" cy="485192"/>
          </a:xfrm>
          <a:prstGeom prst="rect">
            <a:avLst/>
          </a:prstGeom>
          <a:solidFill>
            <a:schemeClr val="accent2"/>
          </a:solidFill>
          <a:ln w="12700">
            <a:miter lim="400000"/>
          </a:ln>
        </p:spPr>
        <p:txBody>
          <a:bodyPr lIns="45719" rIns="45719" anchor="ctr"/>
          <a:lstStyle/>
          <a:p>
            <a:pPr algn="ctr">
              <a:defRPr>
                <a:solidFill>
                  <a:schemeClr val="accent5">
                    <a:lumOff val="5098"/>
                  </a:schemeClr>
                </a:solidFill>
              </a:defRPr>
            </a:pPr>
            <a:endParaRPr dirty="0"/>
          </a:p>
        </p:txBody>
      </p:sp>
      <p:sp>
        <p:nvSpPr>
          <p:cNvPr id="6" name="All material inside this deck is confidential. Please do not distribute without permission of Jupiter Power LLC."/>
          <p:cNvSpPr txBox="1"/>
          <p:nvPr/>
        </p:nvSpPr>
        <p:spPr>
          <a:xfrm>
            <a:off x="6369566" y="6435955"/>
            <a:ext cx="5200760" cy="20591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9" rIns="45719">
            <a:spAutoFit/>
          </a:bodyPr>
          <a:lstStyle>
            <a:lvl1pPr algn="r">
              <a:spcBef>
                <a:spcPts val="200"/>
              </a:spcBef>
              <a:defRPr sz="900">
                <a:solidFill>
                  <a:srgbClr val="A7A7A7"/>
                </a:solidFill>
              </a:defRPr>
            </a:lvl1pPr>
          </a:lstStyle>
          <a:p>
            <a:r>
              <a:rPr dirty="0"/>
              <a:t>All material inside this deck is confidential. Please do not distribute without permission of Jupiter Power LLC.   </a:t>
            </a:r>
          </a:p>
        </p:txBody>
      </p:sp>
      <p:pic>
        <p:nvPicPr>
          <p:cNvPr id="7" name="Jupiter-Power-1-Color-White-Logo.png" descr="Jupiter-Power-1-Color-White-Logo.png"/>
          <p:cNvPicPr>
            <a:picLocks noChangeAspect="1"/>
          </p:cNvPicPr>
          <p:nvPr/>
        </p:nvPicPr>
        <p:blipFill>
          <a:blip r:embed="rId7">
            <a:extLst>
              <a:ext uri="{28A0092B-C50C-407E-A947-70E740481C1C}">
                <a14:useLocalDpi xmlns:a14="http://schemas.microsoft.com/office/drawing/2010/main"/>
              </a:ext>
            </a:extLst>
          </a:blip>
          <a:srcRect/>
          <a:stretch>
            <a:fillRect/>
          </a:stretch>
        </p:blipFill>
        <p:spPr>
          <a:xfrm>
            <a:off x="11610188" y="77892"/>
            <a:ext cx="311616" cy="329273"/>
          </a:xfrm>
          <a:prstGeom prst="rect">
            <a:avLst/>
          </a:prstGeom>
          <a:ln w="12700">
            <a:miter lim="400000"/>
          </a:ln>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 id="2147483655" r:id="rId5"/>
  </p:sldLayoutIdLst>
  <p:transition spd="med"/>
  <p:txStyles>
    <p:titleStyle>
      <a:lvl1pPr marL="0" marR="0" indent="0" algn="l" defTabSz="914400" latinLnBrk="0">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1pPr>
      <a:lvl2pPr marL="0" marR="0" indent="0" algn="l" defTabSz="914400" latinLnBrk="0">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2pPr>
      <a:lvl3pPr marL="0" marR="0" indent="0" algn="l" defTabSz="914400" latinLnBrk="0">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3pPr>
      <a:lvl4pPr marL="0" marR="0" indent="0" algn="l" defTabSz="914400" latinLnBrk="0">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4pPr>
      <a:lvl5pPr marL="0" marR="0" indent="0" algn="l" defTabSz="914400" latinLnBrk="0">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5pPr>
      <a:lvl6pPr marL="0" marR="0" indent="0" algn="l" defTabSz="914400" latinLnBrk="0">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6pPr>
      <a:lvl7pPr marL="0" marR="0" indent="0" algn="l" defTabSz="914400" latinLnBrk="0">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7pPr>
      <a:lvl8pPr marL="0" marR="0" indent="0" algn="l" defTabSz="914400" latinLnBrk="0">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8pPr>
      <a:lvl9pPr marL="0" marR="0" indent="0" algn="l" defTabSz="914400" latinLnBrk="0">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1pPr>
      <a:lvl2pPr marL="0" marR="0" indent="457200" algn="r" defTabSz="91440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2pPr>
      <a:lvl3pPr marL="0" marR="0" indent="914400" algn="r" defTabSz="91440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3pPr>
      <a:lvl4pPr marL="0" marR="0" indent="1371600" algn="r" defTabSz="91440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4pPr>
      <a:lvl5pPr marL="0" marR="0" indent="1828800" algn="r" defTabSz="91440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5pPr>
      <a:lvl6pPr marL="0" marR="0" indent="2286000" algn="r" defTabSz="91440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6pPr>
      <a:lvl7pPr marL="0" marR="0" indent="2743200" algn="r" defTabSz="91440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7pPr>
      <a:lvl8pPr marL="0" marR="0" indent="3200400" algn="r" defTabSz="91440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8pPr>
      <a:lvl9pPr marL="0" marR="0" indent="3657600" algn="r" defTabSz="91440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lumOff val="5098"/>
          </a:schemeClr>
        </a:solidFill>
        <a:effectLst/>
      </p:bgPr>
    </p:bg>
    <p:spTree>
      <p:nvGrpSpPr>
        <p:cNvPr id="1" name=""/>
        <p:cNvGrpSpPr/>
        <p:nvPr/>
      </p:nvGrpSpPr>
      <p:grpSpPr>
        <a:xfrm>
          <a:off x="0" y="0"/>
          <a:ext cx="0" cy="0"/>
          <a:chOff x="0" y="0"/>
          <a:chExt cx="0" cy="0"/>
        </a:xfrm>
      </p:grpSpPr>
      <p:sp>
        <p:nvSpPr>
          <p:cNvPr id="4" name="Slide Number"/>
          <p:cNvSpPr txBox="1">
            <a:spLocks noGrp="1"/>
          </p:cNvSpPr>
          <p:nvPr>
            <p:ph type="sldNum" sz="quarter" idx="2"/>
          </p:nvPr>
        </p:nvSpPr>
        <p:spPr>
          <a:xfrm>
            <a:off x="11553070" y="6440904"/>
            <a:ext cx="207131" cy="196017"/>
          </a:xfrm>
          <a:prstGeom prst="rect">
            <a:avLst/>
          </a:prstGeom>
          <a:ln w="12700">
            <a:miter lim="400000"/>
          </a:ln>
        </p:spPr>
        <p:txBody>
          <a:bodyPr wrap="none" lIns="45719" rIns="45719" anchor="ctr">
            <a:spAutoFit/>
          </a:bodyPr>
          <a:lstStyle>
            <a:lvl1pPr algn="r">
              <a:defRPr sz="800" b="1"/>
            </a:lvl1pPr>
          </a:lstStyle>
          <a:p>
            <a:fld id="{86CB4B4D-7CA3-9044-876B-883B54F8677D}" type="slidenum">
              <a:t>‹#›</a:t>
            </a:fld>
            <a:endParaRPr/>
          </a:p>
        </p:txBody>
      </p:sp>
      <p:sp>
        <p:nvSpPr>
          <p:cNvPr id="5" name="Rectangle 6"/>
          <p:cNvSpPr/>
          <p:nvPr/>
        </p:nvSpPr>
        <p:spPr>
          <a:xfrm>
            <a:off x="0" y="0"/>
            <a:ext cx="12192000" cy="485192"/>
          </a:xfrm>
          <a:prstGeom prst="rect">
            <a:avLst/>
          </a:prstGeom>
          <a:solidFill>
            <a:schemeClr val="accent2"/>
          </a:solidFill>
          <a:ln w="12700">
            <a:miter lim="400000"/>
          </a:ln>
        </p:spPr>
        <p:txBody>
          <a:bodyPr lIns="45719" rIns="45719" anchor="ctr"/>
          <a:lstStyle/>
          <a:p>
            <a:pPr algn="ctr">
              <a:defRPr>
                <a:solidFill>
                  <a:schemeClr val="accent5">
                    <a:lumOff val="5098"/>
                  </a:schemeClr>
                </a:solidFill>
              </a:defRPr>
            </a:pPr>
            <a:endParaRPr/>
          </a:p>
        </p:txBody>
      </p:sp>
      <p:sp>
        <p:nvSpPr>
          <p:cNvPr id="6" name="All material inside this deck is confidential. Please do not distribute without permission of Jupiter Power LLC."/>
          <p:cNvSpPr txBox="1"/>
          <p:nvPr/>
        </p:nvSpPr>
        <p:spPr>
          <a:xfrm>
            <a:off x="6369566" y="6435955"/>
            <a:ext cx="5200760" cy="20591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45719" rIns="45719">
            <a:spAutoFit/>
          </a:bodyPr>
          <a:lstStyle>
            <a:lvl1pPr algn="r">
              <a:spcBef>
                <a:spcPts val="200"/>
              </a:spcBef>
              <a:defRPr sz="900">
                <a:solidFill>
                  <a:srgbClr val="A7A7A7"/>
                </a:solidFill>
              </a:defRPr>
            </a:lvl1pPr>
          </a:lstStyle>
          <a:p>
            <a:r>
              <a:t>All material inside this deck is confidential. Please do not distribute without permission of Jupiter Power LLC.   </a:t>
            </a:r>
          </a:p>
        </p:txBody>
      </p:sp>
      <p:pic>
        <p:nvPicPr>
          <p:cNvPr id="7" name="Jupiter-Power-1-Color-White-Logo.png" descr="Jupiter-Power-1-Color-White-Logo.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11610188" y="77892"/>
            <a:ext cx="311616" cy="329273"/>
          </a:xfrm>
          <a:prstGeom prst="rect">
            <a:avLst/>
          </a:prstGeom>
          <a:ln w="12700">
            <a:miter lim="400000"/>
          </a:ln>
        </p:spPr>
      </p:pic>
      <p:sp>
        <p:nvSpPr>
          <p:cNvPr id="10" name="Title Placeholder 9">
            <a:extLst>
              <a:ext uri="{FF2B5EF4-FFF2-40B4-BE49-F238E27FC236}">
                <a16:creationId xmlns:a16="http://schemas.microsoft.com/office/drawing/2014/main" id="{1895E74D-4A52-A14A-BC58-2E555FEBAC50}"/>
              </a:ext>
            </a:extLst>
          </p:cNvPr>
          <p:cNvSpPr>
            <a:spLocks noGrp="1"/>
          </p:cNvSpPr>
          <p:nvPr>
            <p:ph type="title"/>
          </p:nvPr>
        </p:nvSpPr>
        <p:spPr>
          <a:xfrm>
            <a:off x="377749" y="620620"/>
            <a:ext cx="10515600" cy="737189"/>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723015527"/>
      </p:ext>
    </p:extLst>
  </p:cSld>
  <p:clrMap bg1="lt1" tx1="dk1" bg2="lt2" tx2="dk2" accent1="accent1" accent2="accent2" accent3="accent3" accent4="accent4" accent5="accent5" accent6="accent6" hlink="hlink" folHlink="folHlink"/>
  <p:sldLayoutIdLst>
    <p:sldLayoutId id="2147483657" r:id="rId1"/>
    <p:sldLayoutId id="2147483658" r:id="rId2"/>
  </p:sldLayoutIdLst>
  <p:transition spd="med"/>
  <p:txStyles>
    <p:titleStyle>
      <a:lvl1pPr marL="0" marR="0" indent="0" algn="l" defTabSz="914400" eaLnBrk="1" latinLnBrk="0" hangingPunct="1">
        <a:lnSpc>
          <a:spcPct val="90000"/>
        </a:lnSpc>
        <a:spcBef>
          <a:spcPts val="0"/>
        </a:spcBef>
        <a:spcAft>
          <a:spcPts val="0"/>
        </a:spcAft>
        <a:buClrTx/>
        <a:buSzTx/>
        <a:buFontTx/>
        <a:buNone/>
        <a:tabLst/>
        <a:defRPr sz="2400" b="0" i="0" u="none" strike="noStrike" cap="none" spc="0" baseline="0">
          <a:solidFill>
            <a:srgbClr val="0061A0"/>
          </a:solidFill>
          <a:uFillTx/>
          <a:latin typeface="Playfair Display Bold"/>
          <a:ea typeface="Playfair Display Bold"/>
          <a:cs typeface="Playfair Display Bold"/>
          <a:sym typeface="Playfair Display Bold"/>
        </a:defRPr>
      </a:lvl1pPr>
      <a:lvl2pPr marL="0" marR="0" indent="0" algn="l" defTabSz="914400" eaLnBrk="1" latinLnBrk="0" hangingPunct="1">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2pPr>
      <a:lvl3pPr marL="0" marR="0" indent="0" algn="l" defTabSz="914400" eaLnBrk="1" latinLnBrk="0" hangingPunct="1">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3pPr>
      <a:lvl4pPr marL="0" marR="0" indent="0" algn="l" defTabSz="914400" eaLnBrk="1" latinLnBrk="0" hangingPunct="1">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4pPr>
      <a:lvl5pPr marL="0" marR="0" indent="0" algn="l" defTabSz="914400" eaLnBrk="1" latinLnBrk="0" hangingPunct="1">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5pPr>
      <a:lvl6pPr marL="0" marR="0" indent="0" algn="l" defTabSz="914400" eaLnBrk="1" latinLnBrk="0" hangingPunct="1">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6pPr>
      <a:lvl7pPr marL="0" marR="0" indent="0" algn="l" defTabSz="914400" eaLnBrk="1" latinLnBrk="0" hangingPunct="1">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7pPr>
      <a:lvl8pPr marL="0" marR="0" indent="0" algn="l" defTabSz="914400" eaLnBrk="1" latinLnBrk="0" hangingPunct="1">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8pPr>
      <a:lvl9pPr marL="0" marR="0" indent="0" algn="l" defTabSz="914400" eaLnBrk="1" latinLnBrk="0" hangingPunct="1">
        <a:lnSpc>
          <a:spcPct val="90000"/>
        </a:lnSpc>
        <a:spcBef>
          <a:spcPts val="0"/>
        </a:spcBef>
        <a:spcAft>
          <a:spcPts val="0"/>
        </a:spcAft>
        <a:buClrTx/>
        <a:buSzTx/>
        <a:buFontTx/>
        <a:buNone/>
        <a:tabLst/>
        <a:defRPr sz="4400" b="0" i="0" u="none" strike="noStrike" cap="none" spc="0" baseline="0">
          <a:solidFill>
            <a:srgbClr val="0061A0"/>
          </a:solidFill>
          <a:uFillTx/>
          <a:latin typeface="Playfair Display Bold"/>
          <a:ea typeface="Playfair Display Bold"/>
          <a:cs typeface="Playfair Display Bold"/>
          <a:sym typeface="Playfair Display Bold"/>
        </a:defRPr>
      </a:lvl9pPr>
    </p:titleStyle>
    <p:bodyStyle>
      <a:lvl1pPr marL="228600" marR="0" indent="-228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eaLnBrk="1" latinLnBrk="0" hangingPunct="1">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1pPr>
      <a:lvl2pPr marL="0" marR="0" indent="457200" algn="r" defTabSz="914400" eaLnBrk="1" latinLnBrk="0" hangingPunct="1">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2pPr>
      <a:lvl3pPr marL="0" marR="0" indent="914400" algn="r" defTabSz="914400" eaLnBrk="1" latinLnBrk="0" hangingPunct="1">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3pPr>
      <a:lvl4pPr marL="0" marR="0" indent="1371600" algn="r" defTabSz="914400" eaLnBrk="1" latinLnBrk="0" hangingPunct="1">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4pPr>
      <a:lvl5pPr marL="0" marR="0" indent="1828800" algn="r" defTabSz="914400" eaLnBrk="1" latinLnBrk="0" hangingPunct="1">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5pPr>
      <a:lvl6pPr marL="0" marR="0" indent="2286000" algn="r" defTabSz="914400" eaLnBrk="1" latinLnBrk="0" hangingPunct="1">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6pPr>
      <a:lvl7pPr marL="0" marR="0" indent="2743200" algn="r" defTabSz="914400" eaLnBrk="1" latinLnBrk="0" hangingPunct="1">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7pPr>
      <a:lvl8pPr marL="0" marR="0" indent="3200400" algn="r" defTabSz="914400" eaLnBrk="1" latinLnBrk="0" hangingPunct="1">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8pPr>
      <a:lvl9pPr marL="0" marR="0" indent="3657600" algn="r" defTabSz="914400" eaLnBrk="1" latinLnBrk="0" hangingPunct="1">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emf"/><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documents.dps.ny.gov/public/MatterManagement/MatterFilingItem.aspx?FilingSeq=336272&amp;MatterSeq=55960"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1A0"/>
        </a:solidFill>
        <a:effectLst/>
      </p:bgPr>
    </p:bg>
    <p:spTree>
      <p:nvGrpSpPr>
        <p:cNvPr id="1" name=""/>
        <p:cNvGrpSpPr/>
        <p:nvPr/>
      </p:nvGrpSpPr>
      <p:grpSpPr>
        <a:xfrm>
          <a:off x="0" y="0"/>
          <a:ext cx="0" cy="0"/>
          <a:chOff x="0" y="0"/>
          <a:chExt cx="0" cy="0"/>
        </a:xfrm>
      </p:grpSpPr>
      <p:sp>
        <p:nvSpPr>
          <p:cNvPr id="94" name="Jupiter Houston Energy Storage Facility"/>
          <p:cNvSpPr txBox="1">
            <a:spLocks noGrp="1"/>
          </p:cNvSpPr>
          <p:nvPr>
            <p:ph type="title" idx="4294967295"/>
          </p:nvPr>
        </p:nvSpPr>
        <p:spPr>
          <a:xfrm>
            <a:off x="553492" y="2715935"/>
            <a:ext cx="7548092" cy="2387601"/>
          </a:xfrm>
          <a:prstGeom prst="rect">
            <a:avLst/>
          </a:prstGeom>
        </p:spPr>
        <p:txBody>
          <a:bodyPr anchor="t">
            <a:normAutofit/>
          </a:bodyPr>
          <a:lstStyle>
            <a:lvl1pPr algn="r" defTabSz="813816">
              <a:defRPr sz="4806">
                <a:solidFill>
                  <a:schemeClr val="accent5">
                    <a:lumOff val="5098"/>
                  </a:schemeClr>
                </a:solidFill>
              </a:defRPr>
            </a:lvl1pPr>
          </a:lstStyle>
          <a:p>
            <a:pPr algn="l"/>
            <a:r>
              <a:rPr lang="en-US" dirty="0"/>
              <a:t>83E Round 1 Comments</a:t>
            </a:r>
            <a:br>
              <a:rPr lang="en-US" dirty="0"/>
            </a:br>
            <a:endParaRPr lang="en-US" i="1" dirty="0"/>
          </a:p>
        </p:txBody>
      </p:sp>
      <p:pic>
        <p:nvPicPr>
          <p:cNvPr id="95" name="Jupiter-Power-1-Color-White-Logo.png" descr="Jupiter-Power-1-Color-White-Logo.png"/>
          <p:cNvPicPr>
            <a:picLocks noChangeAspect="1"/>
          </p:cNvPicPr>
          <p:nvPr/>
        </p:nvPicPr>
        <p:blipFill>
          <a:blip r:embed="rId2"/>
          <a:stretch>
            <a:fillRect/>
          </a:stretch>
        </p:blipFill>
        <p:spPr>
          <a:xfrm>
            <a:off x="663939" y="527568"/>
            <a:ext cx="1943912" cy="905086"/>
          </a:xfrm>
          <a:prstGeom prst="rect">
            <a:avLst/>
          </a:prstGeom>
          <a:ln w="12700">
            <a:miter lim="400000"/>
          </a:ln>
        </p:spPr>
      </p:pic>
      <p:sp>
        <p:nvSpPr>
          <p:cNvPr id="3" name="TextBox 2">
            <a:extLst>
              <a:ext uri="{FF2B5EF4-FFF2-40B4-BE49-F238E27FC236}">
                <a16:creationId xmlns:a16="http://schemas.microsoft.com/office/drawing/2014/main" id="{EB4A9DFF-2624-431B-CB7B-5E2337B14439}"/>
              </a:ext>
            </a:extLst>
          </p:cNvPr>
          <p:cNvSpPr txBox="1"/>
          <p:nvPr/>
        </p:nvSpPr>
        <p:spPr>
          <a:xfrm>
            <a:off x="553492" y="3884414"/>
            <a:ext cx="6094476" cy="461665"/>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marL="0" lvl="0" indent="0" algn="l" rtl="0">
              <a:lnSpc>
                <a:spcPct val="100000"/>
              </a:lnSpc>
              <a:spcBef>
                <a:spcPts val="0"/>
              </a:spcBef>
              <a:spcAft>
                <a:spcPts val="0"/>
              </a:spcAft>
              <a:buSzPts val="2000"/>
              <a:buNone/>
            </a:pPr>
            <a:r>
              <a:rPr lang="en-US" sz="2400" dirty="0">
                <a:solidFill>
                  <a:schemeClr val="accent5">
                    <a:lumOff val="5098"/>
                  </a:schemeClr>
                </a:solidFill>
                <a:latin typeface="Playfair Display" panose="00000500000000000000" pitchFamily="2" charset="0"/>
                <a:sym typeface="Playfair Display Bold"/>
              </a:rPr>
              <a:t>March 5</a:t>
            </a:r>
            <a:r>
              <a:rPr lang="en-US" sz="2400" dirty="0">
                <a:solidFill>
                  <a:srgbClr val="FFFFFF"/>
                </a:solidFill>
                <a:latin typeface="Playfair Display" panose="00000500000000000000" pitchFamily="2" charset="0"/>
              </a:rPr>
              <a:t>, 2025</a:t>
            </a:r>
          </a:p>
        </p:txBody>
      </p:sp>
      <p:sp>
        <p:nvSpPr>
          <p:cNvPr id="4" name="Google Shape;338;p34">
            <a:extLst>
              <a:ext uri="{FF2B5EF4-FFF2-40B4-BE49-F238E27FC236}">
                <a16:creationId xmlns:a16="http://schemas.microsoft.com/office/drawing/2014/main" id="{50326A79-5826-723E-BDB6-9B73F17B7C02}"/>
              </a:ext>
            </a:extLst>
          </p:cNvPr>
          <p:cNvSpPr txBox="1"/>
          <p:nvPr/>
        </p:nvSpPr>
        <p:spPr>
          <a:xfrm>
            <a:off x="553492" y="5042105"/>
            <a:ext cx="3448500" cy="46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dirty="0">
                <a:solidFill>
                  <a:schemeClr val="lt1"/>
                </a:solidFill>
                <a:latin typeface="Playfair Display" panose="00000500000000000000" pitchFamily="2" charset="0"/>
                <a:ea typeface="Roboto"/>
                <a:cs typeface="Roboto"/>
                <a:sym typeface="Roboto"/>
              </a:rPr>
              <a:t>Energy Storage Coalition</a:t>
            </a:r>
            <a:endParaRPr sz="1700" dirty="0">
              <a:solidFill>
                <a:schemeClr val="lt1"/>
              </a:solidFill>
              <a:latin typeface="Playfair Display" panose="00000500000000000000" pitchFamily="2" charset="0"/>
              <a:ea typeface="Roboto"/>
              <a:cs typeface="Roboto"/>
              <a:sym typeface="Roboto"/>
            </a:endParaRPr>
          </a:p>
          <a:p>
            <a:r>
              <a:rPr lang="en-US" sz="1700" dirty="0">
                <a:solidFill>
                  <a:schemeClr val="lt1"/>
                </a:solidFill>
                <a:latin typeface="Playfair Display" panose="00000500000000000000" pitchFamily="2" charset="0"/>
                <a:ea typeface="Roboto"/>
                <a:cs typeface="Roboto"/>
                <a:sym typeface="Roboto"/>
              </a:rPr>
              <a:t>Jupiter Power - Bluewave -</a:t>
            </a:r>
          </a:p>
          <a:p>
            <a:pPr marL="0" lvl="0" indent="0" algn="l" rtl="0">
              <a:spcBef>
                <a:spcPts val="0"/>
              </a:spcBef>
              <a:spcAft>
                <a:spcPts val="0"/>
              </a:spcAft>
              <a:buNone/>
            </a:pPr>
            <a:r>
              <a:rPr lang="en-US" sz="1700" dirty="0">
                <a:solidFill>
                  <a:schemeClr val="lt1"/>
                </a:solidFill>
                <a:latin typeface="Playfair Display" panose="00000500000000000000" pitchFamily="2" charset="0"/>
                <a:ea typeface="Roboto"/>
                <a:cs typeface="Roboto"/>
                <a:sym typeface="Roboto"/>
              </a:rPr>
              <a:t>Flatiron - New Leaf Energy</a:t>
            </a:r>
          </a:p>
          <a:p>
            <a:pPr marL="0" lvl="0" indent="0" algn="l" rtl="0">
              <a:spcBef>
                <a:spcPts val="0"/>
              </a:spcBef>
              <a:spcAft>
                <a:spcPts val="0"/>
              </a:spcAft>
              <a:buNone/>
            </a:pPr>
            <a:r>
              <a:rPr lang="en-US" sz="1700" dirty="0">
                <a:solidFill>
                  <a:schemeClr val="lt1"/>
                </a:solidFill>
                <a:latin typeface="Playfair Display" panose="00000500000000000000" pitchFamily="2" charset="0"/>
                <a:ea typeface="Roboto"/>
                <a:cs typeface="Roboto"/>
                <a:sym typeface="Roboto"/>
              </a:rPr>
              <a:t>Cypress Creek</a:t>
            </a:r>
            <a:endParaRPr sz="1700" dirty="0">
              <a:solidFill>
                <a:schemeClr val="lt1"/>
              </a:solidFill>
              <a:latin typeface="Playfair Display" panose="00000500000000000000" pitchFamily="2" charset="0"/>
              <a:ea typeface="Roboto"/>
              <a:cs typeface="Roboto"/>
              <a:sym typeface="Roboto"/>
            </a:endParaRPr>
          </a:p>
        </p:txBody>
      </p:sp>
      <p:pic>
        <p:nvPicPr>
          <p:cNvPr id="5" name="Picture 4" descr="A logo with green and blue text&#10;&#10;Description automatically generated">
            <a:extLst>
              <a:ext uri="{FF2B5EF4-FFF2-40B4-BE49-F238E27FC236}">
                <a16:creationId xmlns:a16="http://schemas.microsoft.com/office/drawing/2014/main" id="{D9FE6F32-B8EC-2EE5-502E-735F079A90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2098" y="-414005"/>
            <a:ext cx="2682033" cy="2682033"/>
          </a:xfrm>
          <a:prstGeom prst="rect">
            <a:avLst/>
          </a:prstGeom>
        </p:spPr>
      </p:pic>
      <p:pic>
        <p:nvPicPr>
          <p:cNvPr id="6" name="Picture 5" descr="A green leaf on a black background&#10;&#10;Description automatically generated">
            <a:extLst>
              <a:ext uri="{FF2B5EF4-FFF2-40B4-BE49-F238E27FC236}">
                <a16:creationId xmlns:a16="http://schemas.microsoft.com/office/drawing/2014/main" id="{37C09C8F-9289-3BEB-0159-EED2EFEF2F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8966" y="207351"/>
            <a:ext cx="2841571" cy="1672389"/>
          </a:xfrm>
          <a:prstGeom prst="rect">
            <a:avLst/>
          </a:prstGeom>
        </p:spPr>
      </p:pic>
      <p:pic>
        <p:nvPicPr>
          <p:cNvPr id="8" name="Picture 7">
            <a:extLst>
              <a:ext uri="{FF2B5EF4-FFF2-40B4-BE49-F238E27FC236}">
                <a16:creationId xmlns:a16="http://schemas.microsoft.com/office/drawing/2014/main" id="{54DA2624-ED06-997A-24E4-70C37ABBAF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38528" y="1043545"/>
            <a:ext cx="1817370" cy="257810"/>
          </a:xfrm>
          <a:prstGeom prst="rect">
            <a:avLst/>
          </a:prstGeom>
        </p:spPr>
      </p:pic>
      <p:pic>
        <p:nvPicPr>
          <p:cNvPr id="7" name="Picture 6" descr="A blue and green rectangle with text&#10;&#10;AI-generated content may be incorrect.">
            <a:extLst>
              <a:ext uri="{FF2B5EF4-FFF2-40B4-BE49-F238E27FC236}">
                <a16:creationId xmlns:a16="http://schemas.microsoft.com/office/drawing/2014/main" id="{E1FEB3D6-1D61-0DD6-7036-3F9DEFED0A7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93656" y="610464"/>
            <a:ext cx="2336037" cy="967787"/>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80B4A5-CFD3-DB97-2725-E375678DD65F}"/>
              </a:ext>
            </a:extLst>
          </p:cNvPr>
          <p:cNvSpPr/>
          <p:nvPr/>
        </p:nvSpPr>
        <p:spPr>
          <a:xfrm>
            <a:off x="6362700" y="6431192"/>
            <a:ext cx="5143500" cy="215444"/>
          </a:xfrm>
          <a:prstGeom prst="rect">
            <a:avLst/>
          </a:prstGeom>
          <a:solidFill>
            <a:schemeClr val="accent5">
              <a:lumOff val="5098"/>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46" name="Title 3"/>
          <p:cNvSpPr txBox="1">
            <a:spLocks noGrp="1"/>
          </p:cNvSpPr>
          <p:nvPr>
            <p:ph type="title"/>
          </p:nvPr>
        </p:nvSpPr>
        <p:spPr>
          <a:xfrm>
            <a:off x="492326" y="612715"/>
            <a:ext cx="10515601" cy="531944"/>
          </a:xfrm>
          <a:prstGeom prst="rect">
            <a:avLst/>
          </a:prstGeom>
        </p:spPr>
        <p:txBody>
          <a:bodyPr>
            <a:noAutofit/>
          </a:bodyPr>
          <a:lstStyle>
            <a:lvl1pPr>
              <a:defRPr sz="2400"/>
            </a:lvl1pPr>
          </a:lstStyle>
          <a:p>
            <a:r>
              <a:rPr lang="en-US" sz="2800" dirty="0"/>
              <a:t>2024 Energy Act – Summary of Key Provisions</a:t>
            </a:r>
            <a:endParaRPr lang="en-US" sz="2800" u="sng" dirty="0"/>
          </a:p>
        </p:txBody>
      </p:sp>
      <p:sp>
        <p:nvSpPr>
          <p:cNvPr id="147" name="Slide Number Placeholder 5"/>
          <p:cNvSpPr txBox="1">
            <a:spLocks noGrp="1"/>
          </p:cNvSpPr>
          <p:nvPr>
            <p:ph type="sldNum" sz="quarter" idx="2"/>
          </p:nvPr>
        </p:nvSpPr>
        <p:spPr>
          <a:xfrm>
            <a:off x="11604565" y="6440904"/>
            <a:ext cx="155636" cy="1960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dirty="0"/>
          </a:p>
        </p:txBody>
      </p:sp>
      <p:sp>
        <p:nvSpPr>
          <p:cNvPr id="151" name="TextBox 7"/>
          <p:cNvSpPr txBox="1"/>
          <p:nvPr/>
        </p:nvSpPr>
        <p:spPr>
          <a:xfrm>
            <a:off x="189987" y="1260934"/>
            <a:ext cx="7001645" cy="53154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indent="-342900">
              <a:lnSpc>
                <a:spcPct val="115000"/>
              </a:lnSpc>
              <a:buFont typeface="Symbol" panose="05050102010706020507" pitchFamily="18" charset="2"/>
              <a:buChar char=""/>
            </a:pPr>
            <a:r>
              <a:rPr lang="en-US" sz="1600" kern="100" dirty="0">
                <a:latin typeface="Source Sans Pro" panose="020B0503030403020204" pitchFamily="34" charset="0"/>
                <a:ea typeface="Source Sans Pro" panose="020B0503030403020204" pitchFamily="34" charset="0"/>
                <a:cs typeface="Times New Roman" panose="02020603050405020304" pitchFamily="18" charset="0"/>
              </a:rPr>
              <a:t>Amends the Green Communities Act, Ch. 169 of the Acts of 2008</a:t>
            </a:r>
          </a:p>
          <a:p>
            <a:pPr marL="342900" indent="-342900">
              <a:lnSpc>
                <a:spcPct val="115000"/>
              </a:lnSpc>
              <a:buFont typeface="Symbol" panose="05050102010706020507" pitchFamily="18" charset="2"/>
              <a:buChar char=""/>
            </a:pPr>
            <a:r>
              <a:rPr lang="en-US" sz="1600" kern="100" dirty="0">
                <a:latin typeface="Source Sans Pro" panose="020B0503030403020204" pitchFamily="34" charset="0"/>
                <a:ea typeface="Source Sans Pro" panose="020B0503030403020204" pitchFamily="34" charset="0"/>
                <a:cs typeface="Times New Roman" panose="02020603050405020304" pitchFamily="18" charset="0"/>
              </a:rPr>
              <a:t>NEW Sec. 83E – requires DOER to procure 5 GW of storage by 2030</a:t>
            </a:r>
          </a:p>
          <a:p>
            <a:pPr marL="342900" indent="-342900">
              <a:lnSpc>
                <a:spcPct val="115000"/>
              </a:lnSpc>
              <a:buFont typeface="Symbol" panose="05050102010706020507" pitchFamily="18" charset="2"/>
              <a:buChar char=""/>
            </a:pPr>
            <a:r>
              <a:rPr lang="en-US" sz="1600" kern="100" dirty="0">
                <a:effectLst/>
                <a:latin typeface="Source Sans Pro" panose="020B0503030403020204" pitchFamily="34" charset="0"/>
                <a:ea typeface="Source Sans Pro" panose="020B0503030403020204" pitchFamily="34" charset="0"/>
                <a:cs typeface="Times New Roman" panose="02020603050405020304" pitchFamily="18" charset="0"/>
              </a:rPr>
              <a:t>The Act gives DOER guidance on the RFP by outlining a few key criteria that “shall” be included in bid proposals, or for which DOER “may” give preference in selection:</a:t>
            </a:r>
          </a:p>
          <a:p>
            <a:pPr marL="742950" lvl="1" indent="-285750">
              <a:lnSpc>
                <a:spcPct val="115000"/>
              </a:lnSpc>
              <a:buFont typeface="Courier New" panose="02070309020205020404" pitchFamily="49" charset="0"/>
              <a:buChar char="o"/>
            </a:pPr>
            <a:r>
              <a:rPr lang="en-US" sz="1400" dirty="0">
                <a:solidFill>
                  <a:srgbClr val="535353"/>
                </a:solidFill>
                <a:latin typeface="Source Sans Pro" panose="020B0503030403020204" pitchFamily="34" charset="0"/>
                <a:ea typeface="Source Sans Pro" panose="020B0503030403020204" pitchFamily="34" charset="0"/>
                <a:cs typeface="Calibri Light"/>
              </a:rPr>
              <a:t>Supporting grid resiliency and transmission needs in specific geographic locations; </a:t>
            </a:r>
          </a:p>
          <a:p>
            <a:pPr marL="742950" lvl="1" indent="-285750">
              <a:lnSpc>
                <a:spcPct val="115000"/>
              </a:lnSpc>
              <a:buFont typeface="Courier New" panose="02070309020205020404" pitchFamily="49" charset="0"/>
              <a:buChar char="o"/>
            </a:pPr>
            <a:r>
              <a:rPr lang="en-US" sz="1400" dirty="0">
                <a:solidFill>
                  <a:srgbClr val="535353"/>
                </a:solidFill>
                <a:latin typeface="Source Sans Pro" panose="020B0503030403020204" pitchFamily="34" charset="0"/>
                <a:ea typeface="Source Sans Pro" panose="020B0503030403020204" pitchFamily="34" charset="0"/>
                <a:cs typeface="Calibri Light"/>
              </a:rPr>
              <a:t>Providing benefits (including economic opportunities or public health benefits) to environmental justice and/or low-income communities</a:t>
            </a:r>
          </a:p>
          <a:p>
            <a:pPr marL="742950" lvl="1" indent="-285750">
              <a:lnSpc>
                <a:spcPct val="115000"/>
              </a:lnSpc>
              <a:buFont typeface="Courier New" panose="02070309020205020404" pitchFamily="49" charset="0"/>
              <a:buChar char="o"/>
            </a:pPr>
            <a:r>
              <a:rPr lang="en-US" sz="1400" dirty="0">
                <a:solidFill>
                  <a:srgbClr val="535353"/>
                </a:solidFill>
                <a:latin typeface="Source Sans Pro" panose="020B0503030403020204" pitchFamily="34" charset="0"/>
                <a:ea typeface="Source Sans Pro" panose="020B0503030403020204" pitchFamily="34" charset="0"/>
                <a:cs typeface="Calibri Light"/>
              </a:rPr>
              <a:t>Creating economic opportunities in transitioning fossil fuel communities</a:t>
            </a:r>
          </a:p>
          <a:p>
            <a:pPr marL="742950" lvl="1" indent="-285750">
              <a:lnSpc>
                <a:spcPct val="115000"/>
              </a:lnSpc>
              <a:buFont typeface="Courier New" panose="02070309020205020404" pitchFamily="49" charset="0"/>
              <a:buChar char="o"/>
            </a:pPr>
            <a:r>
              <a:rPr lang="en-US" sz="1400" dirty="0">
                <a:solidFill>
                  <a:srgbClr val="535353"/>
                </a:solidFill>
                <a:latin typeface="Source Sans Pro" panose="020B0503030403020204" pitchFamily="34" charset="0"/>
                <a:ea typeface="Source Sans Pro" panose="020B0503030403020204" pitchFamily="34" charset="0"/>
                <a:cs typeface="Calibri Light"/>
              </a:rPr>
              <a:t>Including opportunities for diversity, equity and inclusion</a:t>
            </a:r>
          </a:p>
          <a:p>
            <a:pPr marL="457200" lvl="1" indent="0">
              <a:lnSpc>
                <a:spcPct val="115000"/>
              </a:lnSpc>
            </a:pPr>
            <a:endParaRPr lang="en-US" sz="1400" dirty="0">
              <a:solidFill>
                <a:schemeClr val="tx1"/>
              </a:solidFill>
              <a:latin typeface="Source Sans Pro" panose="020B0503030403020204" pitchFamily="34" charset="0"/>
              <a:ea typeface="Source Sans Pro" panose="020B0503030403020204" pitchFamily="34" charset="0"/>
              <a:cs typeface="Calibri Light"/>
            </a:endParaRPr>
          </a:p>
          <a:p>
            <a:pPr marL="342900" marR="0" lvl="0" indent="-342900">
              <a:lnSpc>
                <a:spcPct val="115000"/>
              </a:lnSpc>
              <a:buFont typeface="Symbol" panose="05050102010706020507" pitchFamily="18" charset="2"/>
              <a:buChar char=""/>
            </a:pPr>
            <a:r>
              <a:rPr lang="en-US" sz="1600" kern="100" dirty="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rPr>
              <a:t>These slides recommend that DOER conduct the </a:t>
            </a:r>
            <a:r>
              <a:rPr lang="en-US" sz="1600" i="1" u="sng" kern="100" dirty="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rPr>
              <a:t>2025 and 2026 procurements  through a single RFP for efficiency</a:t>
            </a:r>
            <a:r>
              <a:rPr lang="en-US" sz="1600" kern="100" dirty="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rPr>
              <a:t>:</a:t>
            </a:r>
          </a:p>
          <a:p>
            <a:pPr lvl="4" indent="0">
              <a:lnSpc>
                <a:spcPct val="115000"/>
              </a:lnSpc>
            </a:pPr>
            <a:r>
              <a:rPr lang="en-US" sz="1600" kern="100" dirty="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	</a:t>
            </a:r>
            <a:r>
              <a:rPr lang="en-US" sz="1400" kern="100" dirty="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 </a:t>
            </a:r>
            <a:r>
              <a:rPr lang="en-US" sz="1400" kern="100" dirty="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rPr>
              <a:t>1,500 MW of mid-duration storage by July 2025 </a:t>
            </a:r>
          </a:p>
          <a:p>
            <a:pPr lvl="4" indent="0">
              <a:lnSpc>
                <a:spcPct val="115000"/>
              </a:lnSpc>
            </a:pPr>
            <a:r>
              <a:rPr lang="en-US" sz="1400" kern="100" dirty="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	 1,000 MW of mid-duration storage in 2026</a:t>
            </a:r>
          </a:p>
          <a:p>
            <a:pPr lvl="4" indent="0">
              <a:lnSpc>
                <a:spcPct val="115000"/>
              </a:lnSpc>
            </a:pPr>
            <a:r>
              <a:rPr lang="en-US" sz="1400" kern="100" dirty="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	 </a:t>
            </a:r>
            <a:r>
              <a:rPr lang="en-US" sz="1400" kern="100" dirty="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b</a:t>
            </a:r>
            <a:r>
              <a:rPr lang="en-US" sz="1400" kern="100" dirty="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oth </a:t>
            </a:r>
            <a:r>
              <a:rPr lang="en-US" sz="1400" kern="100" dirty="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rounds or phases</a:t>
            </a:r>
            <a:r>
              <a:rPr lang="en-US" sz="1400" kern="100" dirty="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 of the initial procurement would be developed under 	      the </a:t>
            </a:r>
            <a:r>
              <a:rPr lang="en-US" sz="1400" i="1" u="sng" kern="100" dirty="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same RFP and contract structure, but with different bid deadlines</a:t>
            </a:r>
            <a:endParaRPr lang="en-US" sz="1400" i="1" u="sng" kern="100" dirty="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endParaRPr>
          </a:p>
          <a:p>
            <a:pPr marR="0" lvl="0">
              <a:lnSpc>
                <a:spcPct val="115000"/>
              </a:lnSpc>
            </a:pPr>
            <a:r>
              <a:rPr lang="en-US" sz="1400" kern="100" dirty="0">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	</a:t>
            </a:r>
            <a:r>
              <a:rPr lang="en-US" sz="1400" kern="100" dirty="0">
                <a:effectLst/>
                <a:latin typeface="Source Sans Pro" panose="020B0503030403020204" pitchFamily="34" charset="0"/>
                <a:ea typeface="Source Sans Pro" panose="020B0503030403020204" pitchFamily="34" charset="0"/>
                <a:cs typeface="Times New Roman" panose="02020603050405020304" pitchFamily="18" charset="0"/>
                <a:sym typeface="Wingdings" panose="05000000000000000000" pitchFamily="2" charset="2"/>
              </a:rPr>
              <a:t></a:t>
            </a:r>
            <a:r>
              <a:rPr lang="en-US" sz="1400" kern="100" dirty="0">
                <a:effectLst/>
                <a:latin typeface="Source Sans Pro" panose="020B0503030403020204" pitchFamily="34" charset="0"/>
                <a:ea typeface="Source Sans Pro" panose="020B0503030403020204" pitchFamily="34" charset="0"/>
                <a:cs typeface="Times New Roman" panose="02020603050405020304" pitchFamily="18" charset="0"/>
              </a:rPr>
              <a:t> both Rounds 1 and 2 would be focused on enviro attributes only (</a:t>
            </a:r>
            <a:r>
              <a:rPr lang="en-US" sz="1400" i="1" kern="100" dirty="0">
                <a:latin typeface="Source Sans Pro" panose="020B0503030403020204" pitchFamily="34" charset="0"/>
                <a:ea typeface="Source Sans Pro" panose="020B0503030403020204" pitchFamily="34" charset="0"/>
                <a:cs typeface="Times New Roman" panose="02020603050405020304" pitchFamily="18" charset="0"/>
              </a:rPr>
              <a:t>i.e., CPECs 	from “Qualified Energy Storage Systems” as defined in 225 CMR 21.02</a:t>
            </a:r>
            <a:r>
              <a:rPr lang="en-US" sz="1400" kern="100" dirty="0">
                <a:latin typeface="Source Sans Pro" panose="020B0503030403020204" pitchFamily="34" charset="0"/>
                <a:ea typeface="Source Sans Pro" panose="020B0503030403020204" pitchFamily="34" charset="0"/>
                <a:cs typeface="Times New Roman" panose="02020603050405020304" pitchFamily="18" charset="0"/>
              </a:rPr>
              <a:t>)</a:t>
            </a:r>
          </a:p>
          <a:p>
            <a:pPr marL="457200" lvl="1" indent="0">
              <a:lnSpc>
                <a:spcPct val="115000"/>
              </a:lnSpc>
            </a:pPr>
            <a:endParaRPr lang="en-US" sz="1400" dirty="0">
              <a:solidFill>
                <a:srgbClr val="535353"/>
              </a:solidFill>
              <a:latin typeface="Source Sans Pro" panose="020B0503030403020204" pitchFamily="34" charset="0"/>
              <a:ea typeface="Source Sans Pro" panose="020B0503030403020204" pitchFamily="34" charset="0"/>
              <a:cs typeface="Calibri Light"/>
            </a:endParaRPr>
          </a:p>
        </p:txBody>
      </p:sp>
      <p:pic>
        <p:nvPicPr>
          <p:cNvPr id="2" name="2021103_Jupiter_Power_West_Texas_2021_0044.tif" descr="2021103_Jupiter_Power_West_Texas_2021_0044.tif">
            <a:extLst>
              <a:ext uri="{FF2B5EF4-FFF2-40B4-BE49-F238E27FC236}">
                <a16:creationId xmlns:a16="http://schemas.microsoft.com/office/drawing/2014/main" id="{0F5619AF-5C81-4D33-6008-CF15ED33386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08861" y="1988833"/>
            <a:ext cx="4694584" cy="3106871"/>
          </a:xfrm>
          <a:prstGeom prst="rect">
            <a:avLst/>
          </a:prstGeom>
          <a:ln w="12700">
            <a:miter lim="400000"/>
          </a:ln>
        </p:spPr>
      </p:pic>
    </p:spTree>
    <p:extLst>
      <p:ext uri="{BB962C8B-B14F-4D97-AF65-F5344CB8AC3E}">
        <p14:creationId xmlns:p14="http://schemas.microsoft.com/office/powerpoint/2010/main" val="201965987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7D33C-B940-1DA9-0A5D-E10B25D5A4BD}"/>
            </a:ext>
          </a:extLst>
        </p:cNvPr>
        <p:cNvGrpSpPr/>
        <p:nvPr/>
      </p:nvGrpSpPr>
      <p:grpSpPr>
        <a:xfrm>
          <a:off x="0" y="0"/>
          <a:ext cx="0" cy="0"/>
          <a:chOff x="0" y="0"/>
          <a:chExt cx="0" cy="0"/>
        </a:xfrm>
      </p:grpSpPr>
      <p:sp>
        <p:nvSpPr>
          <p:cNvPr id="146" name="Title 3">
            <a:extLst>
              <a:ext uri="{FF2B5EF4-FFF2-40B4-BE49-F238E27FC236}">
                <a16:creationId xmlns:a16="http://schemas.microsoft.com/office/drawing/2014/main" id="{C0880597-E346-3F41-B9E9-8A30FFCB3D20}"/>
              </a:ext>
            </a:extLst>
          </p:cNvPr>
          <p:cNvSpPr txBox="1">
            <a:spLocks noGrp="1"/>
          </p:cNvSpPr>
          <p:nvPr>
            <p:ph type="title"/>
          </p:nvPr>
        </p:nvSpPr>
        <p:spPr>
          <a:xfrm>
            <a:off x="140675" y="861310"/>
            <a:ext cx="11860821" cy="531944"/>
          </a:xfrm>
          <a:prstGeom prst="rect">
            <a:avLst/>
          </a:prstGeom>
        </p:spPr>
        <p:txBody>
          <a:bodyPr>
            <a:noAutofit/>
          </a:bodyPr>
          <a:lstStyle>
            <a:lvl1pPr>
              <a:defRPr sz="2400"/>
            </a:lvl1pPr>
          </a:lstStyle>
          <a:p>
            <a:r>
              <a:rPr lang="en-US" sz="2800" dirty="0"/>
              <a:t>Policy Goals and 6 Key Recommendations for </a:t>
            </a:r>
            <a:r>
              <a:rPr lang="en-US" sz="2800" dirty="0">
                <a:solidFill>
                  <a:schemeClr val="accent2"/>
                </a:solidFill>
              </a:rPr>
              <a:t>Initial </a:t>
            </a:r>
            <a:r>
              <a:rPr lang="en-US" sz="2800" dirty="0"/>
              <a:t>Storage Procurement</a:t>
            </a:r>
            <a:endParaRPr lang="en-US" sz="2800" u="sng" dirty="0"/>
          </a:p>
        </p:txBody>
      </p:sp>
      <p:sp>
        <p:nvSpPr>
          <p:cNvPr id="147" name="Slide Number Placeholder 5">
            <a:extLst>
              <a:ext uri="{FF2B5EF4-FFF2-40B4-BE49-F238E27FC236}">
                <a16:creationId xmlns:a16="http://schemas.microsoft.com/office/drawing/2014/main" id="{F5CB64D8-7664-284F-AB8B-F5D310034373}"/>
              </a:ext>
            </a:extLst>
          </p:cNvPr>
          <p:cNvSpPr txBox="1">
            <a:spLocks noGrp="1"/>
          </p:cNvSpPr>
          <p:nvPr>
            <p:ph type="sldNum" sz="quarter" idx="2"/>
          </p:nvPr>
        </p:nvSpPr>
        <p:spPr>
          <a:xfrm>
            <a:off x="11604565" y="6440904"/>
            <a:ext cx="155636" cy="1960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dirty="0"/>
          </a:p>
        </p:txBody>
      </p:sp>
      <p:sp>
        <p:nvSpPr>
          <p:cNvPr id="2" name="Rectangle: Rounded Corners 1">
            <a:extLst>
              <a:ext uri="{FF2B5EF4-FFF2-40B4-BE49-F238E27FC236}">
                <a16:creationId xmlns:a16="http://schemas.microsoft.com/office/drawing/2014/main" id="{B11BB723-A39A-79E6-05BB-77B13C9E08FA}"/>
              </a:ext>
            </a:extLst>
          </p:cNvPr>
          <p:cNvSpPr/>
          <p:nvPr/>
        </p:nvSpPr>
        <p:spPr>
          <a:xfrm>
            <a:off x="254493" y="2741770"/>
            <a:ext cx="1820008" cy="578880"/>
          </a:xfrm>
          <a:prstGeom prst="roundRect">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n-lt"/>
                <a:ea typeface="+mn-ea"/>
                <a:cs typeface="+mn-cs"/>
                <a:sym typeface="Calibri"/>
              </a:rPr>
              <a:t>Expedite Procurement Timing</a:t>
            </a:r>
          </a:p>
        </p:txBody>
      </p:sp>
      <p:sp>
        <p:nvSpPr>
          <p:cNvPr id="4" name="TextBox 7">
            <a:extLst>
              <a:ext uri="{FF2B5EF4-FFF2-40B4-BE49-F238E27FC236}">
                <a16:creationId xmlns:a16="http://schemas.microsoft.com/office/drawing/2014/main" id="{8E71EEAF-2340-8926-F89E-D3B5D4352F91}"/>
              </a:ext>
            </a:extLst>
          </p:cNvPr>
          <p:cNvSpPr txBox="1"/>
          <p:nvPr/>
        </p:nvSpPr>
        <p:spPr>
          <a:xfrm>
            <a:off x="1041255" y="2250673"/>
            <a:ext cx="246483" cy="491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15000"/>
              </a:lnSpc>
            </a:pPr>
            <a:r>
              <a:rPr lang="en-US" sz="2400" b="1" u="sng" kern="100" dirty="0">
                <a:latin typeface="Source Sans Pro" panose="020B0503030403020204" pitchFamily="34" charset="0"/>
                <a:ea typeface="Source Sans Pro" panose="020B0503030403020204" pitchFamily="34" charset="0"/>
                <a:cs typeface="Times New Roman" panose="02020603050405020304" pitchFamily="18" charset="0"/>
              </a:rPr>
              <a:t>1</a:t>
            </a:r>
          </a:p>
        </p:txBody>
      </p:sp>
      <p:sp>
        <p:nvSpPr>
          <p:cNvPr id="6" name="Rectangle: Rounded Corners 5">
            <a:extLst>
              <a:ext uri="{FF2B5EF4-FFF2-40B4-BE49-F238E27FC236}">
                <a16:creationId xmlns:a16="http://schemas.microsoft.com/office/drawing/2014/main" id="{CD73BB95-0884-86C2-12BF-774EE3DD16BC}"/>
              </a:ext>
            </a:extLst>
          </p:cNvPr>
          <p:cNvSpPr/>
          <p:nvPr/>
        </p:nvSpPr>
        <p:spPr>
          <a:xfrm>
            <a:off x="254493" y="4043714"/>
            <a:ext cx="1820008" cy="2219799"/>
          </a:xfrm>
          <a:prstGeom prst="roundRect">
            <a:avLst>
              <a:gd name="adj" fmla="val 39450"/>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000000"/>
                </a:solidFill>
                <a:effectLst/>
                <a:uFillTx/>
                <a:latin typeface="+mn-lt"/>
                <a:ea typeface="+mn-ea"/>
                <a:cs typeface="+mn-cs"/>
                <a:sym typeface="Calibri"/>
              </a:rPr>
              <a:t>DOER submit contracts to DPU from </a:t>
            </a:r>
            <a:r>
              <a:rPr lang="en-US" sz="1400" dirty="0"/>
              <a:t>Round 1 </a:t>
            </a:r>
            <a:r>
              <a:rPr kumimoji="0" lang="en-US" sz="1400" b="0" i="0" u="none" strike="noStrike" cap="none" spc="0" normalizeH="0" baseline="0" dirty="0">
                <a:ln>
                  <a:noFill/>
                </a:ln>
                <a:solidFill>
                  <a:srgbClr val="000000"/>
                </a:solidFill>
                <a:effectLst/>
                <a:uFillTx/>
                <a:latin typeface="+mn-lt"/>
                <a:ea typeface="+mn-ea"/>
                <a:cs typeface="+mn-cs"/>
                <a:sym typeface="Calibri"/>
              </a:rPr>
              <a:t>process by March </a:t>
            </a:r>
            <a:r>
              <a:rPr kumimoji="0" lang="en-US" sz="1400" b="0" i="0" u="none" strike="noStrike" cap="none" spc="0" normalizeH="0" baseline="0" dirty="0">
                <a:ln>
                  <a:noFill/>
                </a:ln>
                <a:solidFill>
                  <a:schemeClr val="tx1"/>
                </a:solidFill>
                <a:effectLst/>
                <a:uFillTx/>
                <a:latin typeface="+mn-lt"/>
                <a:ea typeface="+mn-ea"/>
                <a:cs typeface="+mn-cs"/>
                <a:sym typeface="Calibri"/>
              </a:rPr>
              <a:t>1, 2026</a:t>
            </a:r>
            <a:r>
              <a:rPr lang="en-US" sz="1400" dirty="0">
                <a:solidFill>
                  <a:schemeClr val="tx1"/>
                </a:solidFill>
              </a:rPr>
              <a:t>; </a:t>
            </a:r>
            <a:br>
              <a:rPr lang="en-US" sz="1400" dirty="0">
                <a:solidFill>
                  <a:schemeClr val="tx1"/>
                </a:solidFill>
              </a:rPr>
            </a:br>
            <a:r>
              <a:rPr kumimoji="0" lang="en-US" sz="1400" b="0" i="0" u="none" strike="noStrike" cap="none" spc="0" normalizeH="0" baseline="0" dirty="0">
                <a:ln>
                  <a:noFill/>
                </a:ln>
                <a:solidFill>
                  <a:schemeClr val="tx1"/>
                </a:solidFill>
                <a:effectLst/>
                <a:uFillTx/>
                <a:latin typeface="+mn-lt"/>
                <a:ea typeface="+mn-ea"/>
                <a:cs typeface="+mn-cs"/>
                <a:sym typeface="Calibri"/>
              </a:rPr>
              <a:t>responses to Round 2 due October 2026</a:t>
            </a:r>
          </a:p>
        </p:txBody>
      </p:sp>
      <p:cxnSp>
        <p:nvCxnSpPr>
          <p:cNvPr id="9" name="Straight Arrow Connector 8">
            <a:extLst>
              <a:ext uri="{FF2B5EF4-FFF2-40B4-BE49-F238E27FC236}">
                <a16:creationId xmlns:a16="http://schemas.microsoft.com/office/drawing/2014/main" id="{7D0D9B1A-AF99-4A3B-614D-4AC93A5E3462}"/>
              </a:ext>
            </a:extLst>
          </p:cNvPr>
          <p:cNvCxnSpPr>
            <a:cxnSpLocks/>
            <a:endCxn id="6" idx="0"/>
          </p:cNvCxnSpPr>
          <p:nvPr/>
        </p:nvCxnSpPr>
        <p:spPr>
          <a:xfrm>
            <a:off x="1164497" y="3293912"/>
            <a:ext cx="0" cy="749802"/>
          </a:xfrm>
          <a:prstGeom prst="straightConnector1">
            <a:avLst/>
          </a:prstGeom>
          <a:noFill/>
          <a:ln w="5715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1" name="Rectangle: Rounded Corners 10">
            <a:extLst>
              <a:ext uri="{FF2B5EF4-FFF2-40B4-BE49-F238E27FC236}">
                <a16:creationId xmlns:a16="http://schemas.microsoft.com/office/drawing/2014/main" id="{54DD09CE-4B56-AF2D-898D-195B97BCD26D}"/>
              </a:ext>
            </a:extLst>
          </p:cNvPr>
          <p:cNvSpPr/>
          <p:nvPr/>
        </p:nvSpPr>
        <p:spPr>
          <a:xfrm>
            <a:off x="2216154" y="2741769"/>
            <a:ext cx="1820008" cy="578880"/>
          </a:xfrm>
          <a:prstGeom prst="roundRect">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n-lt"/>
                <a:ea typeface="+mn-ea"/>
                <a:cs typeface="+mn-cs"/>
                <a:sym typeface="Calibri"/>
              </a:rPr>
              <a:t>Long-Term Revenue Certainty</a:t>
            </a:r>
          </a:p>
        </p:txBody>
      </p:sp>
      <p:sp>
        <p:nvSpPr>
          <p:cNvPr id="12" name="TextBox 7">
            <a:extLst>
              <a:ext uri="{FF2B5EF4-FFF2-40B4-BE49-F238E27FC236}">
                <a16:creationId xmlns:a16="http://schemas.microsoft.com/office/drawing/2014/main" id="{8CC98F6E-A47D-2D8D-90CE-AFCA3DAF507C}"/>
              </a:ext>
            </a:extLst>
          </p:cNvPr>
          <p:cNvSpPr txBox="1"/>
          <p:nvPr/>
        </p:nvSpPr>
        <p:spPr>
          <a:xfrm>
            <a:off x="3002916" y="2250673"/>
            <a:ext cx="246483" cy="491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15000"/>
              </a:lnSpc>
            </a:pPr>
            <a:r>
              <a:rPr lang="en-US" sz="2400" b="1" u="sng" kern="100" dirty="0">
                <a:latin typeface="Source Sans Pro" panose="020B0503030403020204" pitchFamily="34" charset="0"/>
                <a:ea typeface="Source Sans Pro" panose="020B0503030403020204" pitchFamily="34" charset="0"/>
                <a:cs typeface="Times New Roman" panose="02020603050405020304" pitchFamily="18" charset="0"/>
              </a:rPr>
              <a:t>2</a:t>
            </a:r>
          </a:p>
        </p:txBody>
      </p:sp>
      <p:sp>
        <p:nvSpPr>
          <p:cNvPr id="13" name="Rectangle: Rounded Corners 12">
            <a:extLst>
              <a:ext uri="{FF2B5EF4-FFF2-40B4-BE49-F238E27FC236}">
                <a16:creationId xmlns:a16="http://schemas.microsoft.com/office/drawing/2014/main" id="{DB88CEA7-9A00-2FE8-BF7B-E49183A4CCD2}"/>
              </a:ext>
            </a:extLst>
          </p:cNvPr>
          <p:cNvSpPr/>
          <p:nvPr/>
        </p:nvSpPr>
        <p:spPr>
          <a:xfrm>
            <a:off x="2194496" y="4677126"/>
            <a:ext cx="1820008" cy="952974"/>
          </a:xfrm>
          <a:prstGeom prst="roundRect">
            <a:avLst>
              <a:gd name="adj" fmla="val 39450"/>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000000"/>
                </a:solidFill>
                <a:effectLst/>
                <a:uFillTx/>
                <a:latin typeface="+mn-lt"/>
                <a:ea typeface="+mn-ea"/>
                <a:cs typeface="+mn-cs"/>
                <a:sym typeface="Calibri"/>
              </a:rPr>
              <a:t>(at least) 15-year Contract Terms</a:t>
            </a:r>
          </a:p>
          <a:p>
            <a:pPr marL="0" marR="0" indent="0" algn="ctr" defTabSz="914400" rtl="0" fontAlgn="auto" latinLnBrk="0" hangingPunct="0">
              <a:lnSpc>
                <a:spcPct val="100000"/>
              </a:lnSpc>
              <a:spcBef>
                <a:spcPts val="0"/>
              </a:spcBef>
              <a:spcAft>
                <a:spcPts val="0"/>
              </a:spcAft>
              <a:buClrTx/>
              <a:buSzTx/>
              <a:buFontTx/>
              <a:buNone/>
              <a:tabLst/>
            </a:pPr>
            <a:endParaRPr kumimoji="0" lang="en-US" sz="1400" b="0" i="0" u="none" strike="noStrike" cap="none" spc="0" normalizeH="0" baseline="0" dirty="0">
              <a:ln>
                <a:noFill/>
              </a:ln>
              <a:solidFill>
                <a:srgbClr val="000000"/>
              </a:solidFill>
              <a:effectLst/>
              <a:uFillTx/>
              <a:latin typeface="+mn-lt"/>
              <a:ea typeface="+mn-ea"/>
              <a:cs typeface="+mn-cs"/>
              <a:sym typeface="Calibri"/>
            </a:endParaRPr>
          </a:p>
        </p:txBody>
      </p:sp>
      <p:cxnSp>
        <p:nvCxnSpPr>
          <p:cNvPr id="14" name="Straight Arrow Connector 13">
            <a:extLst>
              <a:ext uri="{FF2B5EF4-FFF2-40B4-BE49-F238E27FC236}">
                <a16:creationId xmlns:a16="http://schemas.microsoft.com/office/drawing/2014/main" id="{6FAB7782-6D0E-1AAE-3E02-6596AB6AD304}"/>
              </a:ext>
            </a:extLst>
          </p:cNvPr>
          <p:cNvCxnSpPr>
            <a:cxnSpLocks/>
            <a:stCxn id="11" idx="2"/>
          </p:cNvCxnSpPr>
          <p:nvPr/>
        </p:nvCxnSpPr>
        <p:spPr>
          <a:xfrm flipH="1">
            <a:off x="3126156" y="3320649"/>
            <a:ext cx="2" cy="1242559"/>
          </a:xfrm>
          <a:prstGeom prst="straightConnector1">
            <a:avLst/>
          </a:prstGeom>
          <a:noFill/>
          <a:ln w="5715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5" name="Rectangle: Rounded Corners 14">
            <a:extLst>
              <a:ext uri="{FF2B5EF4-FFF2-40B4-BE49-F238E27FC236}">
                <a16:creationId xmlns:a16="http://schemas.microsoft.com/office/drawing/2014/main" id="{5097A26B-8C0D-502E-FD9A-66E28CFA186B}"/>
              </a:ext>
            </a:extLst>
          </p:cNvPr>
          <p:cNvSpPr/>
          <p:nvPr/>
        </p:nvSpPr>
        <p:spPr>
          <a:xfrm>
            <a:off x="4134500" y="2741769"/>
            <a:ext cx="1820008" cy="578880"/>
          </a:xfrm>
          <a:prstGeom prst="roundRect">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n-lt"/>
                <a:ea typeface="+mn-ea"/>
                <a:cs typeface="+mn-cs"/>
                <a:sym typeface="Calibri"/>
              </a:rPr>
              <a:t>Qualitative Benefits</a:t>
            </a:r>
          </a:p>
          <a:p>
            <a:pPr marL="0" marR="0" indent="0" algn="ctr" defTabSz="914400" rtl="0" fontAlgn="auto" latinLnBrk="0" hangingPunct="0">
              <a:lnSpc>
                <a:spcPct val="100000"/>
              </a:lnSpc>
              <a:spcBef>
                <a:spcPts val="0"/>
              </a:spcBef>
              <a:spcAft>
                <a:spcPts val="0"/>
              </a:spcAft>
              <a:buClrTx/>
              <a:buSzTx/>
              <a:buFontTx/>
              <a:buNone/>
              <a:tabLst/>
            </a:pPr>
            <a:endParaRPr kumimoji="0" lang="en-US" sz="1400" b="1" i="0" u="none" strike="noStrike" cap="none" spc="0" normalizeH="0" baseline="0" dirty="0">
              <a:ln>
                <a:noFill/>
              </a:ln>
              <a:solidFill>
                <a:srgbClr val="000000"/>
              </a:solidFill>
              <a:effectLst/>
              <a:uFillTx/>
              <a:latin typeface="+mn-lt"/>
              <a:ea typeface="+mn-ea"/>
              <a:cs typeface="+mn-cs"/>
              <a:sym typeface="Calibri"/>
            </a:endParaRPr>
          </a:p>
        </p:txBody>
      </p:sp>
      <p:sp>
        <p:nvSpPr>
          <p:cNvPr id="16" name="TextBox 7">
            <a:extLst>
              <a:ext uri="{FF2B5EF4-FFF2-40B4-BE49-F238E27FC236}">
                <a16:creationId xmlns:a16="http://schemas.microsoft.com/office/drawing/2014/main" id="{751D6F35-D565-2A41-7A12-809DF11D6534}"/>
              </a:ext>
            </a:extLst>
          </p:cNvPr>
          <p:cNvSpPr txBox="1"/>
          <p:nvPr/>
        </p:nvSpPr>
        <p:spPr>
          <a:xfrm>
            <a:off x="4921262" y="2250673"/>
            <a:ext cx="246483" cy="491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15000"/>
              </a:lnSpc>
            </a:pPr>
            <a:r>
              <a:rPr lang="en-US" sz="2400" b="1" u="sng" kern="100" dirty="0">
                <a:latin typeface="Source Sans Pro" panose="020B0503030403020204" pitchFamily="34" charset="0"/>
                <a:ea typeface="Source Sans Pro" panose="020B0503030403020204" pitchFamily="34" charset="0"/>
                <a:cs typeface="Times New Roman" panose="02020603050405020304" pitchFamily="18" charset="0"/>
              </a:rPr>
              <a:t>3</a:t>
            </a:r>
          </a:p>
        </p:txBody>
      </p:sp>
      <p:sp>
        <p:nvSpPr>
          <p:cNvPr id="17" name="Rectangle: Rounded Corners 16">
            <a:extLst>
              <a:ext uri="{FF2B5EF4-FFF2-40B4-BE49-F238E27FC236}">
                <a16:creationId xmlns:a16="http://schemas.microsoft.com/office/drawing/2014/main" id="{A3B80595-E76E-6EFC-15C2-1F4E5CC5F3A1}"/>
              </a:ext>
            </a:extLst>
          </p:cNvPr>
          <p:cNvSpPr/>
          <p:nvPr/>
        </p:nvSpPr>
        <p:spPr>
          <a:xfrm>
            <a:off x="4134500" y="4677126"/>
            <a:ext cx="1820008" cy="952974"/>
          </a:xfrm>
          <a:prstGeom prst="roundRect">
            <a:avLst>
              <a:gd name="adj" fmla="val 39450"/>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000000"/>
                </a:solidFill>
                <a:effectLst/>
                <a:uFillTx/>
                <a:latin typeface="+mn-lt"/>
                <a:ea typeface="+mn-ea"/>
                <a:cs typeface="+mn-cs"/>
                <a:sym typeface="Calibri"/>
              </a:rPr>
              <a:t>65/35 split on Quantitative vs. Qualitative factors</a:t>
            </a:r>
          </a:p>
        </p:txBody>
      </p:sp>
      <p:sp>
        <p:nvSpPr>
          <p:cNvPr id="19" name="Rectangle: Rounded Corners 18">
            <a:extLst>
              <a:ext uri="{FF2B5EF4-FFF2-40B4-BE49-F238E27FC236}">
                <a16:creationId xmlns:a16="http://schemas.microsoft.com/office/drawing/2014/main" id="{568DD877-3504-451D-8B48-34832A005404}"/>
              </a:ext>
            </a:extLst>
          </p:cNvPr>
          <p:cNvSpPr/>
          <p:nvPr/>
        </p:nvSpPr>
        <p:spPr>
          <a:xfrm>
            <a:off x="6096000" y="2741769"/>
            <a:ext cx="1820008" cy="578880"/>
          </a:xfrm>
          <a:prstGeom prst="roundRect">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n-lt"/>
                <a:ea typeface="+mn-ea"/>
                <a:cs typeface="+mn-cs"/>
                <a:sym typeface="Calibri"/>
              </a:rPr>
              <a:t>Project Viability</a:t>
            </a:r>
          </a:p>
          <a:p>
            <a:pPr marL="0" marR="0" indent="0" algn="ctr" defTabSz="914400" rtl="0" fontAlgn="auto" latinLnBrk="0" hangingPunct="0">
              <a:lnSpc>
                <a:spcPct val="100000"/>
              </a:lnSpc>
              <a:spcBef>
                <a:spcPts val="0"/>
              </a:spcBef>
              <a:spcAft>
                <a:spcPts val="0"/>
              </a:spcAft>
              <a:buClrTx/>
              <a:buSzTx/>
              <a:buFontTx/>
              <a:buNone/>
              <a:tabLst/>
            </a:pPr>
            <a:endParaRPr kumimoji="0" lang="en-US" sz="1400" b="1" i="0" u="none" strike="noStrike" cap="none" spc="0" normalizeH="0" baseline="0" dirty="0">
              <a:ln>
                <a:noFill/>
              </a:ln>
              <a:solidFill>
                <a:srgbClr val="000000"/>
              </a:solidFill>
              <a:effectLst/>
              <a:uFillTx/>
              <a:latin typeface="+mn-lt"/>
              <a:ea typeface="+mn-ea"/>
              <a:cs typeface="+mn-cs"/>
              <a:sym typeface="Calibri"/>
            </a:endParaRPr>
          </a:p>
        </p:txBody>
      </p:sp>
      <p:sp>
        <p:nvSpPr>
          <p:cNvPr id="20" name="TextBox 7">
            <a:extLst>
              <a:ext uri="{FF2B5EF4-FFF2-40B4-BE49-F238E27FC236}">
                <a16:creationId xmlns:a16="http://schemas.microsoft.com/office/drawing/2014/main" id="{73950D2C-89D9-FEBC-1109-F09978822A78}"/>
              </a:ext>
            </a:extLst>
          </p:cNvPr>
          <p:cNvSpPr txBox="1"/>
          <p:nvPr/>
        </p:nvSpPr>
        <p:spPr>
          <a:xfrm>
            <a:off x="6882762" y="2250673"/>
            <a:ext cx="246483" cy="491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15000"/>
              </a:lnSpc>
            </a:pPr>
            <a:r>
              <a:rPr lang="en-US" sz="2400" b="1" u="sng" kern="100" dirty="0">
                <a:latin typeface="Source Sans Pro" panose="020B0503030403020204" pitchFamily="34" charset="0"/>
                <a:ea typeface="Source Sans Pro" panose="020B0503030403020204" pitchFamily="34" charset="0"/>
                <a:cs typeface="Times New Roman" panose="02020603050405020304" pitchFamily="18" charset="0"/>
              </a:rPr>
              <a:t>4</a:t>
            </a:r>
          </a:p>
        </p:txBody>
      </p:sp>
      <p:sp>
        <p:nvSpPr>
          <p:cNvPr id="21" name="Rectangle: Rounded Corners 20">
            <a:extLst>
              <a:ext uri="{FF2B5EF4-FFF2-40B4-BE49-F238E27FC236}">
                <a16:creationId xmlns:a16="http://schemas.microsoft.com/office/drawing/2014/main" id="{1DFBD0FF-8545-5209-E7BC-D5B7A2F13159}"/>
              </a:ext>
            </a:extLst>
          </p:cNvPr>
          <p:cNvSpPr/>
          <p:nvPr/>
        </p:nvSpPr>
        <p:spPr>
          <a:xfrm>
            <a:off x="6111610" y="4664039"/>
            <a:ext cx="1820008" cy="1230925"/>
          </a:xfrm>
          <a:prstGeom prst="roundRect">
            <a:avLst>
              <a:gd name="adj" fmla="val 39450"/>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000000"/>
                </a:solidFill>
                <a:effectLst/>
                <a:uFillTx/>
                <a:latin typeface="+mn-lt"/>
                <a:ea typeface="+mn-ea"/>
                <a:cs typeface="+mn-cs"/>
                <a:sym typeface="Calibri"/>
              </a:rPr>
              <a:t>Additional points for projects </a:t>
            </a:r>
            <a:r>
              <a:rPr lang="en-US" sz="1400" dirty="0">
                <a:solidFill>
                  <a:schemeClr val="tx1"/>
                </a:solidFill>
              </a:rPr>
              <a:t>advanced in development</a:t>
            </a:r>
            <a:endParaRPr kumimoji="0" lang="en-US" sz="1400" b="0" i="0" u="none" strike="sngStrike" cap="none" spc="0" normalizeH="0" baseline="0" dirty="0">
              <a:ln>
                <a:noFill/>
              </a:ln>
              <a:solidFill>
                <a:schemeClr val="tx1"/>
              </a:solidFill>
              <a:effectLst/>
              <a:uFillTx/>
              <a:latin typeface="+mn-lt"/>
              <a:ea typeface="+mn-ea"/>
              <a:cs typeface="+mn-cs"/>
              <a:sym typeface="Calibri"/>
            </a:endParaRPr>
          </a:p>
        </p:txBody>
      </p:sp>
      <p:sp>
        <p:nvSpPr>
          <p:cNvPr id="23" name="Rectangle: Rounded Corners 22">
            <a:extLst>
              <a:ext uri="{FF2B5EF4-FFF2-40B4-BE49-F238E27FC236}">
                <a16:creationId xmlns:a16="http://schemas.microsoft.com/office/drawing/2014/main" id="{93EB93E6-711F-EAE3-521C-E1E4F58B6B3C}"/>
              </a:ext>
            </a:extLst>
          </p:cNvPr>
          <p:cNvSpPr/>
          <p:nvPr/>
        </p:nvSpPr>
        <p:spPr>
          <a:xfrm>
            <a:off x="8057498" y="2741769"/>
            <a:ext cx="1820008" cy="578880"/>
          </a:xfrm>
          <a:prstGeom prst="roundRect">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n-lt"/>
                <a:ea typeface="+mn-ea"/>
                <a:cs typeface="+mn-cs"/>
                <a:sym typeface="Calibri"/>
              </a:rPr>
              <a:t>Reliability and Resilience Benefits</a:t>
            </a:r>
          </a:p>
        </p:txBody>
      </p:sp>
      <p:sp>
        <p:nvSpPr>
          <p:cNvPr id="24" name="TextBox 7">
            <a:extLst>
              <a:ext uri="{FF2B5EF4-FFF2-40B4-BE49-F238E27FC236}">
                <a16:creationId xmlns:a16="http://schemas.microsoft.com/office/drawing/2014/main" id="{373B8A31-2F4E-8517-C132-324804710838}"/>
              </a:ext>
            </a:extLst>
          </p:cNvPr>
          <p:cNvSpPr txBox="1"/>
          <p:nvPr/>
        </p:nvSpPr>
        <p:spPr>
          <a:xfrm>
            <a:off x="8844260" y="2250673"/>
            <a:ext cx="246483" cy="491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15000"/>
              </a:lnSpc>
            </a:pPr>
            <a:r>
              <a:rPr lang="en-US" sz="2400" b="1" u="sng" kern="100" dirty="0">
                <a:latin typeface="Source Sans Pro" panose="020B0503030403020204" pitchFamily="34" charset="0"/>
                <a:ea typeface="Source Sans Pro" panose="020B0503030403020204" pitchFamily="34" charset="0"/>
                <a:cs typeface="Times New Roman" panose="02020603050405020304" pitchFamily="18" charset="0"/>
              </a:rPr>
              <a:t>5</a:t>
            </a:r>
          </a:p>
        </p:txBody>
      </p:sp>
      <p:sp>
        <p:nvSpPr>
          <p:cNvPr id="25" name="Rectangle: Rounded Corners 24">
            <a:extLst>
              <a:ext uri="{FF2B5EF4-FFF2-40B4-BE49-F238E27FC236}">
                <a16:creationId xmlns:a16="http://schemas.microsoft.com/office/drawing/2014/main" id="{C36A1F66-99EF-C65E-13FC-CB1D09DA4737}"/>
              </a:ext>
            </a:extLst>
          </p:cNvPr>
          <p:cNvSpPr/>
          <p:nvPr/>
        </p:nvSpPr>
        <p:spPr>
          <a:xfrm>
            <a:off x="8057500" y="4677126"/>
            <a:ext cx="1820008" cy="952974"/>
          </a:xfrm>
          <a:prstGeom prst="roundRect">
            <a:avLst>
              <a:gd name="adj" fmla="val 39450"/>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000000"/>
                </a:solidFill>
                <a:effectLst/>
                <a:uFillTx/>
                <a:latin typeface="+mn-lt"/>
                <a:ea typeface="+mn-ea"/>
                <a:cs typeface="+mn-cs"/>
                <a:sym typeface="Calibri"/>
              </a:rPr>
              <a:t>Additional points for projects w/ local grid benefits</a:t>
            </a:r>
          </a:p>
        </p:txBody>
      </p:sp>
      <p:sp>
        <p:nvSpPr>
          <p:cNvPr id="27" name="Rectangle: Rounded Corners 26">
            <a:extLst>
              <a:ext uri="{FF2B5EF4-FFF2-40B4-BE49-F238E27FC236}">
                <a16:creationId xmlns:a16="http://schemas.microsoft.com/office/drawing/2014/main" id="{161D3D83-CD2C-A64D-4592-9F13B82808E1}"/>
              </a:ext>
            </a:extLst>
          </p:cNvPr>
          <p:cNvSpPr/>
          <p:nvPr/>
        </p:nvSpPr>
        <p:spPr>
          <a:xfrm>
            <a:off x="10018995" y="2741769"/>
            <a:ext cx="1820008" cy="578880"/>
          </a:xfrm>
          <a:prstGeom prst="roundRect">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n-lt"/>
                <a:ea typeface="+mn-ea"/>
                <a:cs typeface="+mn-cs"/>
                <a:sym typeface="Calibri"/>
              </a:rPr>
              <a:t>Community Benefits/ Brownfield Transition</a:t>
            </a:r>
          </a:p>
        </p:txBody>
      </p:sp>
      <p:sp>
        <p:nvSpPr>
          <p:cNvPr id="28" name="TextBox 7">
            <a:extLst>
              <a:ext uri="{FF2B5EF4-FFF2-40B4-BE49-F238E27FC236}">
                <a16:creationId xmlns:a16="http://schemas.microsoft.com/office/drawing/2014/main" id="{00EAD931-E577-988E-2548-26525EA6E93C}"/>
              </a:ext>
            </a:extLst>
          </p:cNvPr>
          <p:cNvSpPr txBox="1"/>
          <p:nvPr/>
        </p:nvSpPr>
        <p:spPr>
          <a:xfrm>
            <a:off x="10805757" y="2250673"/>
            <a:ext cx="246483" cy="491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15000"/>
              </a:lnSpc>
            </a:pPr>
            <a:r>
              <a:rPr lang="en-US" sz="2400" b="1" u="sng" kern="100" dirty="0">
                <a:latin typeface="Source Sans Pro" panose="020B0503030403020204" pitchFamily="34" charset="0"/>
                <a:ea typeface="Source Sans Pro" panose="020B0503030403020204" pitchFamily="34" charset="0"/>
                <a:cs typeface="Times New Roman" panose="02020603050405020304" pitchFamily="18" charset="0"/>
              </a:rPr>
              <a:t>6</a:t>
            </a:r>
          </a:p>
        </p:txBody>
      </p:sp>
      <p:sp>
        <p:nvSpPr>
          <p:cNvPr id="29" name="Rectangle: Rounded Corners 28">
            <a:extLst>
              <a:ext uri="{FF2B5EF4-FFF2-40B4-BE49-F238E27FC236}">
                <a16:creationId xmlns:a16="http://schemas.microsoft.com/office/drawing/2014/main" id="{6E9A1DF3-8ADB-5985-4DFF-6CA393EDFAD0}"/>
              </a:ext>
            </a:extLst>
          </p:cNvPr>
          <p:cNvSpPr/>
          <p:nvPr/>
        </p:nvSpPr>
        <p:spPr>
          <a:xfrm>
            <a:off x="9952078" y="4652271"/>
            <a:ext cx="1999759" cy="952974"/>
          </a:xfrm>
          <a:prstGeom prst="roundRect">
            <a:avLst>
              <a:gd name="adj" fmla="val 39450"/>
            </a:avLst>
          </a:prstGeom>
          <a:solidFill>
            <a:schemeClr val="accent5">
              <a:lumOff val="5098"/>
            </a:schemeClr>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000000"/>
                </a:solidFill>
                <a:effectLst/>
                <a:uFillTx/>
                <a:latin typeface="+mn-lt"/>
                <a:ea typeface="+mn-ea"/>
                <a:cs typeface="+mn-cs"/>
                <a:sym typeface="Calibri"/>
              </a:rPr>
              <a:t>Additional points for community benefits in key geographies</a:t>
            </a:r>
          </a:p>
        </p:txBody>
      </p:sp>
      <p:cxnSp>
        <p:nvCxnSpPr>
          <p:cNvPr id="30" name="Straight Arrow Connector 29">
            <a:extLst>
              <a:ext uri="{FF2B5EF4-FFF2-40B4-BE49-F238E27FC236}">
                <a16:creationId xmlns:a16="http://schemas.microsoft.com/office/drawing/2014/main" id="{6AED59F8-3D17-1149-21B2-AD168811DD68}"/>
              </a:ext>
            </a:extLst>
          </p:cNvPr>
          <p:cNvCxnSpPr>
            <a:cxnSpLocks/>
            <a:stCxn id="27" idx="2"/>
          </p:cNvCxnSpPr>
          <p:nvPr/>
        </p:nvCxnSpPr>
        <p:spPr>
          <a:xfrm flipH="1">
            <a:off x="10928997" y="3320649"/>
            <a:ext cx="2" cy="1233766"/>
          </a:xfrm>
          <a:prstGeom prst="straightConnector1">
            <a:avLst/>
          </a:prstGeom>
          <a:noFill/>
          <a:ln w="5715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1" name="Rectangle 30">
            <a:extLst>
              <a:ext uri="{FF2B5EF4-FFF2-40B4-BE49-F238E27FC236}">
                <a16:creationId xmlns:a16="http://schemas.microsoft.com/office/drawing/2014/main" id="{FCD08951-D9CB-9E18-8E34-4E82B2DF66E3}"/>
              </a:ext>
            </a:extLst>
          </p:cNvPr>
          <p:cNvSpPr/>
          <p:nvPr/>
        </p:nvSpPr>
        <p:spPr>
          <a:xfrm>
            <a:off x="140677" y="1758462"/>
            <a:ext cx="11860821" cy="2136530"/>
          </a:xfrm>
          <a:prstGeom prst="rect">
            <a:avLst/>
          </a:prstGeom>
          <a:noFill/>
          <a:ln w="57150" cap="flat">
            <a:solidFill>
              <a:schemeClr val="accent6">
                <a:lumMod val="60000"/>
                <a:lumOff val="40000"/>
              </a:schemeClr>
            </a:solidFill>
            <a:prstDash val="dash"/>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32" name="TextBox 7">
            <a:extLst>
              <a:ext uri="{FF2B5EF4-FFF2-40B4-BE49-F238E27FC236}">
                <a16:creationId xmlns:a16="http://schemas.microsoft.com/office/drawing/2014/main" id="{99DECD71-AB52-A6F3-B71D-8849D77849E8}"/>
              </a:ext>
            </a:extLst>
          </p:cNvPr>
          <p:cNvSpPr txBox="1"/>
          <p:nvPr/>
        </p:nvSpPr>
        <p:spPr>
          <a:xfrm>
            <a:off x="5044503" y="1920203"/>
            <a:ext cx="1841290" cy="491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15000"/>
              </a:lnSpc>
            </a:pPr>
            <a:r>
              <a:rPr lang="en-US" sz="2400" b="1" u="sng" kern="100" dirty="0">
                <a:solidFill>
                  <a:schemeClr val="accent6">
                    <a:lumMod val="75000"/>
                  </a:schemeClr>
                </a:solidFill>
                <a:latin typeface="Source Sans Pro" panose="020B0503030403020204" pitchFamily="34" charset="0"/>
                <a:ea typeface="Source Sans Pro" panose="020B0503030403020204" pitchFamily="34" charset="0"/>
                <a:cs typeface="Times New Roman" panose="02020603050405020304" pitchFamily="18" charset="0"/>
              </a:rPr>
              <a:t>Policy Goals</a:t>
            </a:r>
          </a:p>
        </p:txBody>
      </p:sp>
      <p:sp>
        <p:nvSpPr>
          <p:cNvPr id="33" name="Rectangle 32">
            <a:extLst>
              <a:ext uri="{FF2B5EF4-FFF2-40B4-BE49-F238E27FC236}">
                <a16:creationId xmlns:a16="http://schemas.microsoft.com/office/drawing/2014/main" id="{161C065A-E61F-84E8-A593-F0998C93FEF1}"/>
              </a:ext>
            </a:extLst>
          </p:cNvPr>
          <p:cNvSpPr/>
          <p:nvPr/>
        </p:nvSpPr>
        <p:spPr>
          <a:xfrm>
            <a:off x="140675" y="3894992"/>
            <a:ext cx="11885733" cy="2445738"/>
          </a:xfrm>
          <a:prstGeom prst="rect">
            <a:avLst/>
          </a:prstGeom>
          <a:noFill/>
          <a:ln w="57150" cap="flat">
            <a:solidFill>
              <a:schemeClr val="accent6">
                <a:lumMod val="60000"/>
                <a:lumOff val="40000"/>
              </a:schemeClr>
            </a:solidFill>
            <a:prstDash val="dash"/>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34" name="TextBox 7">
            <a:extLst>
              <a:ext uri="{FF2B5EF4-FFF2-40B4-BE49-F238E27FC236}">
                <a16:creationId xmlns:a16="http://schemas.microsoft.com/office/drawing/2014/main" id="{90171D10-380F-FD82-2FD4-BE03D157C6B3}"/>
              </a:ext>
            </a:extLst>
          </p:cNvPr>
          <p:cNvSpPr txBox="1"/>
          <p:nvPr/>
        </p:nvSpPr>
        <p:spPr>
          <a:xfrm>
            <a:off x="4709456" y="3926596"/>
            <a:ext cx="2723261" cy="491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15000"/>
              </a:lnSpc>
            </a:pPr>
            <a:r>
              <a:rPr lang="en-US" sz="2400" b="1" u="sng" kern="100" dirty="0">
                <a:solidFill>
                  <a:schemeClr val="accent6">
                    <a:lumMod val="75000"/>
                  </a:schemeClr>
                </a:solidFill>
                <a:latin typeface="Source Sans Pro" panose="020B0503030403020204" pitchFamily="34" charset="0"/>
                <a:ea typeface="Source Sans Pro" panose="020B0503030403020204" pitchFamily="34" charset="0"/>
                <a:cs typeface="Times New Roman" panose="02020603050405020304" pitchFamily="18" charset="0"/>
              </a:rPr>
              <a:t>Recommendations</a:t>
            </a:r>
          </a:p>
        </p:txBody>
      </p:sp>
      <p:cxnSp>
        <p:nvCxnSpPr>
          <p:cNvPr id="35" name="Straight Arrow Connector 34">
            <a:extLst>
              <a:ext uri="{FF2B5EF4-FFF2-40B4-BE49-F238E27FC236}">
                <a16:creationId xmlns:a16="http://schemas.microsoft.com/office/drawing/2014/main" id="{65464C20-2E10-6DA1-25A8-EBE5B5AC734F}"/>
              </a:ext>
            </a:extLst>
          </p:cNvPr>
          <p:cNvCxnSpPr>
            <a:cxnSpLocks/>
          </p:cNvCxnSpPr>
          <p:nvPr/>
        </p:nvCxnSpPr>
        <p:spPr>
          <a:xfrm>
            <a:off x="4548057" y="3320649"/>
            <a:ext cx="0" cy="1271398"/>
          </a:xfrm>
          <a:prstGeom prst="straightConnector1">
            <a:avLst/>
          </a:prstGeom>
          <a:noFill/>
          <a:ln w="5715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43" name="Straight Arrow Connector 142">
            <a:extLst>
              <a:ext uri="{FF2B5EF4-FFF2-40B4-BE49-F238E27FC236}">
                <a16:creationId xmlns:a16="http://schemas.microsoft.com/office/drawing/2014/main" id="{43FA6578-AC66-42A2-6CBC-0323EB5A50A5}"/>
              </a:ext>
            </a:extLst>
          </p:cNvPr>
          <p:cNvCxnSpPr>
            <a:cxnSpLocks/>
          </p:cNvCxnSpPr>
          <p:nvPr/>
        </p:nvCxnSpPr>
        <p:spPr>
          <a:xfrm>
            <a:off x="7575541" y="3320649"/>
            <a:ext cx="0" cy="1097043"/>
          </a:xfrm>
          <a:prstGeom prst="straightConnector1">
            <a:avLst/>
          </a:prstGeom>
          <a:noFill/>
          <a:ln w="5715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44" name="Straight Arrow Connector 143">
            <a:extLst>
              <a:ext uri="{FF2B5EF4-FFF2-40B4-BE49-F238E27FC236}">
                <a16:creationId xmlns:a16="http://schemas.microsoft.com/office/drawing/2014/main" id="{6E416140-1A0F-BEC1-6BF9-CA47384C76CB}"/>
              </a:ext>
            </a:extLst>
          </p:cNvPr>
          <p:cNvCxnSpPr>
            <a:cxnSpLocks/>
          </p:cNvCxnSpPr>
          <p:nvPr/>
        </p:nvCxnSpPr>
        <p:spPr>
          <a:xfrm>
            <a:off x="8946489" y="3320649"/>
            <a:ext cx="0" cy="1271398"/>
          </a:xfrm>
          <a:prstGeom prst="straightConnector1">
            <a:avLst/>
          </a:prstGeom>
          <a:noFill/>
          <a:ln w="5715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7" name="Rectangle 6">
            <a:extLst>
              <a:ext uri="{FF2B5EF4-FFF2-40B4-BE49-F238E27FC236}">
                <a16:creationId xmlns:a16="http://schemas.microsoft.com/office/drawing/2014/main" id="{2A1D6AD9-7341-0239-2B55-21BB69F3631E}"/>
              </a:ext>
            </a:extLst>
          </p:cNvPr>
          <p:cNvSpPr/>
          <p:nvPr/>
        </p:nvSpPr>
        <p:spPr>
          <a:xfrm>
            <a:off x="6362700" y="6431192"/>
            <a:ext cx="5143500" cy="215444"/>
          </a:xfrm>
          <a:prstGeom prst="rect">
            <a:avLst/>
          </a:prstGeom>
          <a:solidFill>
            <a:schemeClr val="accent5">
              <a:lumOff val="5098"/>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85981265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lide Number Placeholder 5"/>
          <p:cNvSpPr txBox="1">
            <a:spLocks noGrp="1"/>
          </p:cNvSpPr>
          <p:nvPr>
            <p:ph type="sldNum" sz="quarter" idx="2"/>
          </p:nvPr>
        </p:nvSpPr>
        <p:spPr>
          <a:xfrm>
            <a:off x="11553070" y="6440904"/>
            <a:ext cx="207130" cy="196017"/>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a:t>4</a:t>
            </a:fld>
            <a:endParaRPr dirty="0"/>
          </a:p>
        </p:txBody>
      </p:sp>
      <p:sp>
        <p:nvSpPr>
          <p:cNvPr id="193" name="Title 3"/>
          <p:cNvSpPr txBox="1"/>
          <p:nvPr/>
        </p:nvSpPr>
        <p:spPr>
          <a:xfrm>
            <a:off x="329185" y="803483"/>
            <a:ext cx="11252596" cy="73718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nSpc>
                <a:spcPct val="90000"/>
              </a:lnSpc>
              <a:defRPr sz="2400">
                <a:solidFill>
                  <a:srgbClr val="0061A0"/>
                </a:solidFill>
                <a:latin typeface="Playfair Display Bold"/>
                <a:ea typeface="Playfair Display Bold"/>
                <a:cs typeface="Playfair Display Bold"/>
                <a:sym typeface="Playfair Display Bold"/>
              </a:defRPr>
            </a:lvl1pPr>
          </a:lstStyle>
          <a:p>
            <a:r>
              <a:rPr lang="en-US" sz="2800" u="sng" dirty="0"/>
              <a:t>Policy Goal #1</a:t>
            </a:r>
            <a:r>
              <a:rPr lang="en-US" sz="2800" dirty="0"/>
              <a:t>– Expedite procurement timeline to allow shovel-ready projects to get built ahead of 2030</a:t>
            </a:r>
          </a:p>
          <a:p>
            <a:r>
              <a:rPr lang="en-US" sz="2800" dirty="0"/>
              <a:t> </a:t>
            </a:r>
          </a:p>
        </p:txBody>
      </p:sp>
      <p:sp>
        <p:nvSpPr>
          <p:cNvPr id="195" name="Title 3"/>
          <p:cNvSpPr txBox="1"/>
          <p:nvPr/>
        </p:nvSpPr>
        <p:spPr>
          <a:xfrm>
            <a:off x="759788" y="3173612"/>
            <a:ext cx="3478277" cy="53194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gn="ctr">
              <a:lnSpc>
                <a:spcPct val="90000"/>
              </a:lnSpc>
              <a:defRPr sz="1600">
                <a:solidFill>
                  <a:schemeClr val="accent5">
                    <a:lumOff val="5098"/>
                  </a:schemeClr>
                </a:solidFill>
                <a:latin typeface="Playfair Display Bold"/>
                <a:ea typeface="Playfair Display Bold"/>
                <a:cs typeface="Playfair Display Bold"/>
                <a:sym typeface="Playfair Display Bold"/>
              </a:defRPr>
            </a:lvl1pPr>
          </a:lstStyle>
          <a:p>
            <a:r>
              <a:rPr dirty="0"/>
              <a:t>Resilience</a:t>
            </a:r>
          </a:p>
        </p:txBody>
      </p:sp>
      <p:sp>
        <p:nvSpPr>
          <p:cNvPr id="3" name="Content Placeholder 6">
            <a:extLst>
              <a:ext uri="{FF2B5EF4-FFF2-40B4-BE49-F238E27FC236}">
                <a16:creationId xmlns:a16="http://schemas.microsoft.com/office/drawing/2014/main" id="{48869FA4-565E-27E4-F6F5-093A2975CF4F}"/>
              </a:ext>
            </a:extLst>
          </p:cNvPr>
          <p:cNvSpPr txBox="1"/>
          <p:nvPr/>
        </p:nvSpPr>
        <p:spPr>
          <a:xfrm>
            <a:off x="258154" y="1540671"/>
            <a:ext cx="5905205" cy="502409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lstStyle/>
          <a:p>
            <a:pPr>
              <a:spcBef>
                <a:spcPts val="1000"/>
              </a:spcBef>
              <a:buClr>
                <a:schemeClr val="accent2"/>
              </a:buClr>
              <a:buSzPct val="100000"/>
              <a:defRPr>
                <a:solidFill>
                  <a:srgbClr val="535353"/>
                </a:solidFill>
                <a:latin typeface="Calibri Light"/>
                <a:ea typeface="Calibri Light"/>
                <a:cs typeface="Calibri Light"/>
                <a:sym typeface="Calibri Light"/>
              </a:defRPr>
            </a:pPr>
            <a:r>
              <a:rPr lang="en-US" sz="2000" i="1" dirty="0">
                <a:solidFill>
                  <a:srgbClr val="0061A0"/>
                </a:solidFill>
                <a:latin typeface="Source Sans Pro Black" panose="020B0803030403020204" pitchFamily="34" charset="0"/>
                <a:ea typeface="Source Sans Pro Black" panose="020B0803030403020204" pitchFamily="34" charset="0"/>
                <a:cs typeface="Calibri Light"/>
              </a:rPr>
              <a:t>Recommendation – Complete first round DOER-led process for the </a:t>
            </a:r>
            <a:r>
              <a:rPr lang="en-US" sz="2000" i="1" u="sng" dirty="0">
                <a:solidFill>
                  <a:srgbClr val="0061A0"/>
                </a:solidFill>
                <a:latin typeface="Source Sans Pro Black" panose="020B0803030403020204" pitchFamily="34" charset="0"/>
                <a:ea typeface="Source Sans Pro Black" panose="020B0803030403020204" pitchFamily="34" charset="0"/>
                <a:cs typeface="Calibri Light"/>
              </a:rPr>
              <a:t>1,500 MW</a:t>
            </a:r>
            <a:r>
              <a:rPr lang="en-US" sz="2000" dirty="0">
                <a:solidFill>
                  <a:srgbClr val="0061A0"/>
                </a:solidFill>
                <a:latin typeface="Source Sans Pro Black" panose="020B0803030403020204" pitchFamily="34" charset="0"/>
                <a:ea typeface="Source Sans Pro Black" panose="020B0803030403020204" pitchFamily="34" charset="0"/>
                <a:cs typeface="Calibri Light"/>
              </a:rPr>
              <a:t> </a:t>
            </a:r>
            <a:r>
              <a:rPr lang="en-US" sz="2000" i="1" dirty="0">
                <a:solidFill>
                  <a:srgbClr val="0061A0"/>
                </a:solidFill>
                <a:latin typeface="Source Sans Pro Black" panose="020B0803030403020204" pitchFamily="34" charset="0"/>
                <a:ea typeface="Source Sans Pro Black" panose="020B0803030403020204" pitchFamily="34" charset="0"/>
                <a:cs typeface="Calibri Light"/>
              </a:rPr>
              <a:t>(bids, contracts, DPU submission) by March 1, 2026</a:t>
            </a:r>
            <a:endParaRPr lang="en-US" sz="1400" dirty="0">
              <a:solidFill>
                <a:srgbClr val="535353"/>
              </a:solidFill>
              <a:latin typeface="Source Sans Pro" panose="020B0503030403020204" pitchFamily="34" charset="0"/>
              <a:ea typeface="Source Sans Pro" panose="020B0503030403020204" pitchFamily="34" charset="0"/>
              <a:cs typeface="Calibri Light"/>
            </a:endParaRP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1,000s of MWs of storage projects are in advanced stages of development in MA – capable of operating by 2030 and essential to support the state’s clean energy transition</a:t>
            </a: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Many of these projects have existential financial decisions in 2025/early 2026, putting </a:t>
            </a:r>
            <a:r>
              <a:rPr lang="en-US" sz="1600" i="1" u="sng" dirty="0">
                <a:solidFill>
                  <a:srgbClr val="535353"/>
                </a:solidFill>
                <a:latin typeface="Source Sans Pro" panose="020B0503030403020204" pitchFamily="34" charset="0"/>
                <a:ea typeface="Source Sans Pro" panose="020B0503030403020204" pitchFamily="34" charset="0"/>
                <a:cs typeface="Calibri Light"/>
              </a:rPr>
              <a:t>binding time pressure </a:t>
            </a:r>
            <a:r>
              <a:rPr lang="en-US" sz="1600" dirty="0">
                <a:solidFill>
                  <a:srgbClr val="535353"/>
                </a:solidFill>
                <a:latin typeface="Source Sans Pro" panose="020B0503030403020204" pitchFamily="34" charset="0"/>
                <a:ea typeface="Source Sans Pro" panose="020B0503030403020204" pitchFamily="34" charset="0"/>
                <a:cs typeface="Calibri Light"/>
              </a:rPr>
              <a:t>on procurement schedule (e.g., LGIAs, land closing, capacity market obligations)</a:t>
            </a: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Financing must be secured in advance of project construction, which then can take ~2 yrs from securing an award </a:t>
            </a:r>
            <a:r>
              <a:rPr lang="en-US" sz="1600" dirty="0">
                <a:latin typeface="Source Sans Pro" panose="020B0503030403020204" pitchFamily="34" charset="0"/>
                <a:ea typeface="Source Sans Pro" panose="020B0503030403020204" pitchFamily="34" charset="0"/>
                <a:sym typeface="Wingdings" panose="05000000000000000000" pitchFamily="2" charset="2"/>
              </a:rPr>
              <a:t> 27/28 COD projects already on tight timeline</a:t>
            </a:r>
            <a:endParaRPr lang="en-US" sz="1600" i="1" dirty="0">
              <a:latin typeface="Source Sans Pro" panose="020B0503030403020204" pitchFamily="34" charset="0"/>
              <a:ea typeface="Source Sans Pro" panose="020B0503030403020204" pitchFamily="34" charset="0"/>
              <a:sym typeface="Wingdings" panose="05000000000000000000" pitchFamily="2" charset="2"/>
            </a:endParaRPr>
          </a:p>
          <a:p>
            <a:pPr lvl="2" indent="0">
              <a:spcBef>
                <a:spcPts val="1000"/>
              </a:spcBef>
              <a:buClr>
                <a:schemeClr val="accent2"/>
              </a:buClr>
              <a:buSzPct val="100000"/>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	</a:t>
            </a:r>
            <a:r>
              <a:rPr lang="en-US" sz="1400" dirty="0">
                <a:solidFill>
                  <a:srgbClr val="535353"/>
                </a:solidFill>
                <a:latin typeface="Source Sans Pro" panose="020B0503030403020204" pitchFamily="34" charset="0"/>
                <a:ea typeface="Source Sans Pro" panose="020B0503030403020204" pitchFamily="34" charset="0"/>
                <a:cs typeface="Calibri Light"/>
              </a:rPr>
              <a:t>***</a:t>
            </a:r>
            <a:r>
              <a:rPr lang="en-US" sz="1400" b="1" u="sng" dirty="0">
                <a:solidFill>
                  <a:srgbClr val="535353"/>
                </a:solidFill>
                <a:latin typeface="Source Sans Pro" panose="020B0503030403020204" pitchFamily="34" charset="0"/>
                <a:ea typeface="Source Sans Pro" panose="020B0503030403020204" pitchFamily="34" charset="0"/>
                <a:cs typeface="Calibri Light"/>
              </a:rPr>
              <a:t>Brownfield projects </a:t>
            </a:r>
            <a:r>
              <a:rPr lang="en-US" sz="1400" dirty="0">
                <a:solidFill>
                  <a:srgbClr val="535353"/>
                </a:solidFill>
                <a:latin typeface="Source Sans Pro" panose="020B0503030403020204" pitchFamily="34" charset="0"/>
                <a:ea typeface="Source Sans Pro" panose="020B0503030403020204" pitchFamily="34" charset="0"/>
                <a:cs typeface="Calibri Light"/>
              </a:rPr>
              <a:t>are desirable but could take &gt; 2 yrs to 	build, leaving them most vulnerable to procurement delays</a:t>
            </a: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Schedule (</a:t>
            </a:r>
            <a:r>
              <a:rPr lang="en-US" sz="1600" i="1" dirty="0">
                <a:solidFill>
                  <a:srgbClr val="535353"/>
                </a:solidFill>
                <a:latin typeface="Source Sans Pro" panose="020B0503030403020204" pitchFamily="34" charset="0"/>
                <a:ea typeface="Source Sans Pro" panose="020B0503030403020204" pitchFamily="34" charset="0"/>
                <a:cs typeface="Calibri Light"/>
              </a:rPr>
              <a:t>to right</a:t>
            </a:r>
            <a:r>
              <a:rPr lang="en-US" sz="1600" dirty="0">
                <a:solidFill>
                  <a:srgbClr val="535353"/>
                </a:solidFill>
                <a:latin typeface="Source Sans Pro" panose="020B0503030403020204" pitchFamily="34" charset="0"/>
                <a:ea typeface="Source Sans Pro" panose="020B0503030403020204" pitchFamily="34" charset="0"/>
                <a:cs typeface="Calibri Light"/>
              </a:rPr>
              <a:t>) proposes an expedited—yet feasible—timeline giving shovel-ready projects the confidence to make investments, secure financing, and move to construction ASAP</a:t>
            </a:r>
          </a:p>
        </p:txBody>
      </p:sp>
      <p:graphicFrame>
        <p:nvGraphicFramePr>
          <p:cNvPr id="2" name="Table 1">
            <a:extLst>
              <a:ext uri="{FF2B5EF4-FFF2-40B4-BE49-F238E27FC236}">
                <a16:creationId xmlns:a16="http://schemas.microsoft.com/office/drawing/2014/main" id="{939EC7D4-AB8B-C5FD-2313-B48B84816369}"/>
              </a:ext>
            </a:extLst>
          </p:cNvPr>
          <p:cNvGraphicFramePr>
            <a:graphicFrameLocks noGrp="1"/>
          </p:cNvGraphicFramePr>
          <p:nvPr>
            <p:extLst>
              <p:ext uri="{D42A27DB-BD31-4B8C-83A1-F6EECF244321}">
                <p14:modId xmlns:p14="http://schemas.microsoft.com/office/powerpoint/2010/main" val="3684042307"/>
              </p:ext>
            </p:extLst>
          </p:nvPr>
        </p:nvGraphicFramePr>
        <p:xfrm>
          <a:off x="6305550" y="1540672"/>
          <a:ext cx="5777865" cy="5137927"/>
        </p:xfrm>
        <a:graphic>
          <a:graphicData uri="http://schemas.openxmlformats.org/drawingml/2006/table">
            <a:tbl>
              <a:tblPr firstRow="1" firstCol="1" bandRow="1">
                <a:tableStyleId>{EEE7283C-3CF3-47DC-8721-378D4A62B228}</a:tableStyleId>
              </a:tblPr>
              <a:tblGrid>
                <a:gridCol w="2960281">
                  <a:extLst>
                    <a:ext uri="{9D8B030D-6E8A-4147-A177-3AD203B41FA5}">
                      <a16:colId xmlns:a16="http://schemas.microsoft.com/office/drawing/2014/main" val="3289852285"/>
                    </a:ext>
                  </a:extLst>
                </a:gridCol>
                <a:gridCol w="2817584">
                  <a:extLst>
                    <a:ext uri="{9D8B030D-6E8A-4147-A177-3AD203B41FA5}">
                      <a16:colId xmlns:a16="http://schemas.microsoft.com/office/drawing/2014/main" val="3948026975"/>
                    </a:ext>
                  </a:extLst>
                </a:gridCol>
              </a:tblGrid>
              <a:tr h="371891">
                <a:tc>
                  <a:txBody>
                    <a:bodyPr/>
                    <a:lstStyle/>
                    <a:p>
                      <a:pPr marL="0" marR="0" algn="ctr"/>
                      <a:r>
                        <a:rPr lang="en-US" sz="1400" dirty="0">
                          <a:effectLst/>
                        </a:rPr>
                        <a:t>Round 1 Event</a:t>
                      </a:r>
                      <a:endParaRPr lang="en-US" sz="1400" dirty="0">
                        <a:effectLst/>
                        <a:latin typeface="Calibri" panose="020F0502020204030204" pitchFamily="34" charset="0"/>
                        <a:ea typeface="Aptos" panose="020B0004020202020204" pitchFamily="34" charset="0"/>
                      </a:endParaRPr>
                    </a:p>
                  </a:txBody>
                  <a:tcPr marL="67063" marR="67063" marT="67063" marB="67063" anchor="b"/>
                </a:tc>
                <a:tc>
                  <a:txBody>
                    <a:bodyPr/>
                    <a:lstStyle/>
                    <a:p>
                      <a:pPr marL="0" marR="0" algn="ctr"/>
                      <a:r>
                        <a:rPr lang="en-US" sz="1400" dirty="0">
                          <a:effectLst/>
                        </a:rPr>
                        <a:t>Round 1 Dates</a:t>
                      </a:r>
                      <a:endParaRPr lang="en-US" sz="1400" dirty="0">
                        <a:effectLst/>
                        <a:latin typeface="Calibri" panose="020F0502020204030204" pitchFamily="34" charset="0"/>
                        <a:ea typeface="Aptos" panose="020B0004020202020204" pitchFamily="34" charset="0"/>
                      </a:endParaRPr>
                    </a:p>
                  </a:txBody>
                  <a:tcPr marL="67063" marR="67063" marT="67063" marB="67063" anchor="b"/>
                </a:tc>
                <a:extLst>
                  <a:ext uri="{0D108BD9-81ED-4DB2-BD59-A6C34878D82A}">
                    <a16:rowId xmlns:a16="http://schemas.microsoft.com/office/drawing/2014/main" val="2790298669"/>
                  </a:ext>
                </a:extLst>
              </a:tr>
              <a:tr h="548945">
                <a:tc>
                  <a:txBody>
                    <a:bodyPr/>
                    <a:lstStyle/>
                    <a:p>
                      <a:pPr marL="0" marR="0" algn="l"/>
                      <a:r>
                        <a:rPr lang="en-US" sz="1400" dirty="0">
                          <a:effectLst/>
                        </a:rPr>
                        <a:t>Issue RFP</a:t>
                      </a:r>
                      <a:endParaRPr lang="en-US" sz="1400" dirty="0">
                        <a:effectLst/>
                        <a:latin typeface="Calibri" panose="020F0502020204030204" pitchFamily="34" charset="0"/>
                        <a:ea typeface="Aptos" panose="020B0004020202020204" pitchFamily="34" charset="0"/>
                      </a:endParaRPr>
                    </a:p>
                  </a:txBody>
                  <a:tcPr marL="67063" marR="67063" marT="67063" marB="67063" anchor="b"/>
                </a:tc>
                <a:tc>
                  <a:txBody>
                    <a:bodyPr/>
                    <a:lstStyle/>
                    <a:p>
                      <a:pPr marL="0" marR="0" algn="l"/>
                      <a:r>
                        <a:rPr lang="en-US" sz="1400" dirty="0">
                          <a:effectLst/>
                        </a:rPr>
                        <a:t>July 31, 2025 (reflects statutory requirement)</a:t>
                      </a:r>
                      <a:endParaRPr lang="en-US" sz="1400" dirty="0">
                        <a:effectLst/>
                        <a:latin typeface="Calibri" panose="020F0502020204030204" pitchFamily="34" charset="0"/>
                        <a:ea typeface="Aptos" panose="020B0004020202020204" pitchFamily="34" charset="0"/>
                      </a:endParaRPr>
                    </a:p>
                  </a:txBody>
                  <a:tcPr marL="67063" marR="67063" marT="67063" marB="67063" anchor="b"/>
                </a:tc>
                <a:extLst>
                  <a:ext uri="{0D108BD9-81ED-4DB2-BD59-A6C34878D82A}">
                    <a16:rowId xmlns:a16="http://schemas.microsoft.com/office/drawing/2014/main" val="1208473266"/>
                  </a:ext>
                </a:extLst>
              </a:tr>
              <a:tr h="371891">
                <a:tc>
                  <a:txBody>
                    <a:bodyPr/>
                    <a:lstStyle/>
                    <a:p>
                      <a:pPr marL="0" marR="0" algn="l"/>
                      <a:r>
                        <a:rPr lang="en-US" sz="1400" dirty="0">
                          <a:effectLst/>
                        </a:rPr>
                        <a:t>Bidders Conference</a:t>
                      </a:r>
                      <a:endParaRPr lang="en-US" sz="1400" dirty="0">
                        <a:effectLst/>
                        <a:latin typeface="Calibri" panose="020F0502020204030204" pitchFamily="34" charset="0"/>
                        <a:ea typeface="Aptos" panose="020B0004020202020204" pitchFamily="34" charset="0"/>
                      </a:endParaRPr>
                    </a:p>
                  </a:txBody>
                  <a:tcPr marL="67063" marR="67063" marT="67063" marB="67063" anchor="b"/>
                </a:tc>
                <a:tc>
                  <a:txBody>
                    <a:bodyPr/>
                    <a:lstStyle/>
                    <a:p>
                      <a:pPr marL="0" marR="0" algn="l"/>
                      <a:r>
                        <a:rPr lang="en-US" sz="1400" dirty="0">
                          <a:effectLst/>
                        </a:rPr>
                        <a:t>August 14, 2025  </a:t>
                      </a:r>
                      <a:endParaRPr lang="en-US" sz="1400" dirty="0">
                        <a:effectLst/>
                        <a:latin typeface="Calibri" panose="020F0502020204030204" pitchFamily="34" charset="0"/>
                        <a:ea typeface="Aptos" panose="020B0004020202020204" pitchFamily="34" charset="0"/>
                      </a:endParaRPr>
                    </a:p>
                  </a:txBody>
                  <a:tcPr marL="67063" marR="67063" marT="67063" marB="67063" anchor="b"/>
                </a:tc>
                <a:extLst>
                  <a:ext uri="{0D108BD9-81ED-4DB2-BD59-A6C34878D82A}">
                    <a16:rowId xmlns:a16="http://schemas.microsoft.com/office/drawing/2014/main" val="2519695325"/>
                  </a:ext>
                </a:extLst>
              </a:tr>
              <a:tr h="611813">
                <a:tc>
                  <a:txBody>
                    <a:bodyPr/>
                    <a:lstStyle/>
                    <a:p>
                      <a:pPr marL="0" marR="0" algn="l"/>
                      <a:r>
                        <a:rPr lang="en-US" sz="1400" dirty="0">
                          <a:effectLst/>
                        </a:rPr>
                        <a:t>Deadline for Submission of Questions</a:t>
                      </a:r>
                      <a:endParaRPr lang="en-US" sz="1400" dirty="0">
                        <a:effectLst/>
                        <a:latin typeface="Calibri" panose="020F0502020204030204" pitchFamily="34" charset="0"/>
                        <a:ea typeface="Aptos" panose="020B0004020202020204" pitchFamily="34" charset="0"/>
                      </a:endParaRPr>
                    </a:p>
                  </a:txBody>
                  <a:tcPr marL="67063" marR="67063" marT="67063" marB="67063" anchor="b"/>
                </a:tc>
                <a:tc>
                  <a:txBody>
                    <a:bodyPr/>
                    <a:lstStyle/>
                    <a:p>
                      <a:pPr marL="0" marR="0" algn="l"/>
                      <a:r>
                        <a:rPr lang="en-US" sz="1400" dirty="0">
                          <a:effectLst/>
                        </a:rPr>
                        <a:t>August 21, 2025 </a:t>
                      </a:r>
                      <a:endParaRPr lang="en-US" sz="1400" dirty="0">
                        <a:effectLst/>
                        <a:latin typeface="Calibri" panose="020F0502020204030204" pitchFamily="34" charset="0"/>
                        <a:ea typeface="Aptos" panose="020B0004020202020204" pitchFamily="34" charset="0"/>
                      </a:endParaRPr>
                    </a:p>
                  </a:txBody>
                  <a:tcPr marL="67063" marR="67063" marT="67063" marB="67063" anchor="b"/>
                </a:tc>
                <a:extLst>
                  <a:ext uri="{0D108BD9-81ED-4DB2-BD59-A6C34878D82A}">
                    <a16:rowId xmlns:a16="http://schemas.microsoft.com/office/drawing/2014/main" val="1076971937"/>
                  </a:ext>
                </a:extLst>
              </a:tr>
              <a:tr h="718507">
                <a:tc>
                  <a:txBody>
                    <a:bodyPr/>
                    <a:lstStyle/>
                    <a:p>
                      <a:pPr marL="0" marR="0" algn="l"/>
                      <a:r>
                        <a:rPr lang="en-US" sz="1400" dirty="0">
                          <a:effectLst/>
                        </a:rPr>
                        <a:t>Due Date for Submission of Confidential and Public Proposals</a:t>
                      </a:r>
                      <a:endParaRPr lang="en-US" sz="1400" dirty="0">
                        <a:effectLst/>
                        <a:latin typeface="Calibri" panose="020F0502020204030204" pitchFamily="34" charset="0"/>
                        <a:ea typeface="Aptos" panose="020B0004020202020204" pitchFamily="34" charset="0"/>
                      </a:endParaRPr>
                    </a:p>
                  </a:txBody>
                  <a:tcPr marL="67063" marR="67063" marT="67063" marB="67063" anchor="b"/>
                </a:tc>
                <a:tc>
                  <a:txBody>
                    <a:bodyPr/>
                    <a:lstStyle/>
                    <a:p>
                      <a:pPr marL="0" marR="0" algn="l"/>
                      <a:r>
                        <a:rPr lang="en-US" sz="1400" dirty="0">
                          <a:effectLst/>
                        </a:rPr>
                        <a:t>September 12, 2025 at 12:00 (noon) EDT</a:t>
                      </a:r>
                    </a:p>
                  </a:txBody>
                  <a:tcPr marL="67063" marR="67063" marT="67063" marB="67063" anchor="b"/>
                </a:tc>
                <a:extLst>
                  <a:ext uri="{0D108BD9-81ED-4DB2-BD59-A6C34878D82A}">
                    <a16:rowId xmlns:a16="http://schemas.microsoft.com/office/drawing/2014/main" val="1278132722"/>
                  </a:ext>
                </a:extLst>
              </a:tr>
              <a:tr h="718507">
                <a:tc>
                  <a:txBody>
                    <a:bodyPr/>
                    <a:lstStyle/>
                    <a:p>
                      <a:pPr marL="0" marR="0" algn="l"/>
                      <a:r>
                        <a:rPr lang="en-US" sz="1400" dirty="0">
                          <a:effectLst/>
                        </a:rPr>
                        <a:t>Selection of Projects/Commence Negotiations</a:t>
                      </a:r>
                      <a:endParaRPr lang="en-US" sz="1400" dirty="0">
                        <a:effectLst/>
                        <a:latin typeface="Calibri" panose="020F0502020204030204" pitchFamily="34" charset="0"/>
                        <a:ea typeface="Aptos" panose="020B0004020202020204" pitchFamily="34" charset="0"/>
                      </a:endParaRPr>
                    </a:p>
                  </a:txBody>
                  <a:tcPr marL="67063" marR="67063" marT="67063" marB="67063" anchor="b"/>
                </a:tc>
                <a:tc>
                  <a:txBody>
                    <a:bodyPr/>
                    <a:lstStyle/>
                    <a:p>
                      <a:pPr marL="0" marR="0" algn="l"/>
                      <a:r>
                        <a:rPr lang="en-US" sz="1400" dirty="0">
                          <a:effectLst/>
                        </a:rPr>
                        <a:t>November 7, 2025  </a:t>
                      </a:r>
                      <a:endParaRPr lang="en-US" sz="1400" dirty="0">
                        <a:effectLst/>
                        <a:latin typeface="Calibri" panose="020F0502020204030204" pitchFamily="34" charset="0"/>
                        <a:ea typeface="Aptos" panose="020B0004020202020204" pitchFamily="34" charset="0"/>
                      </a:endParaRPr>
                    </a:p>
                  </a:txBody>
                  <a:tcPr marL="67063" marR="67063" marT="67063" marB="67063" anchor="b"/>
                </a:tc>
                <a:extLst>
                  <a:ext uri="{0D108BD9-81ED-4DB2-BD59-A6C34878D82A}">
                    <a16:rowId xmlns:a16="http://schemas.microsoft.com/office/drawing/2014/main" val="222336525"/>
                  </a:ext>
                </a:extLst>
              </a:tr>
              <a:tr h="611813">
                <a:tc>
                  <a:txBody>
                    <a:bodyPr/>
                    <a:lstStyle/>
                    <a:p>
                      <a:pPr marL="0" marR="0" algn="l"/>
                      <a:r>
                        <a:rPr lang="en-US" sz="1400" dirty="0">
                          <a:effectLst/>
                        </a:rPr>
                        <a:t>Execute Long Term Contracts and MOU with DOER</a:t>
                      </a:r>
                      <a:endParaRPr lang="en-US" sz="1400" dirty="0">
                        <a:effectLst/>
                        <a:latin typeface="Calibri" panose="020F0502020204030204" pitchFamily="34" charset="0"/>
                        <a:ea typeface="Aptos" panose="020B0004020202020204" pitchFamily="34" charset="0"/>
                      </a:endParaRPr>
                    </a:p>
                  </a:txBody>
                  <a:tcPr marL="67063" marR="67063" marT="67063" marB="67063" anchor="b"/>
                </a:tc>
                <a:tc>
                  <a:txBody>
                    <a:bodyPr/>
                    <a:lstStyle/>
                    <a:p>
                      <a:pPr marL="0" marR="0" algn="l"/>
                      <a:r>
                        <a:rPr lang="en-US" sz="1400" dirty="0">
                          <a:effectLst/>
                        </a:rPr>
                        <a:t>January 15, 2026  </a:t>
                      </a:r>
                      <a:endParaRPr lang="en-US" sz="1400" dirty="0">
                        <a:effectLst/>
                        <a:latin typeface="Calibri" panose="020F0502020204030204" pitchFamily="34" charset="0"/>
                        <a:ea typeface="Aptos" panose="020B0004020202020204" pitchFamily="34" charset="0"/>
                      </a:endParaRPr>
                    </a:p>
                  </a:txBody>
                  <a:tcPr marL="67063" marR="67063" marT="67063" marB="67063" anchor="b"/>
                </a:tc>
                <a:extLst>
                  <a:ext uri="{0D108BD9-81ED-4DB2-BD59-A6C34878D82A}">
                    <a16:rowId xmlns:a16="http://schemas.microsoft.com/office/drawing/2014/main" val="2272043323"/>
                  </a:ext>
                </a:extLst>
              </a:tr>
              <a:tr h="611813">
                <a:tc>
                  <a:txBody>
                    <a:bodyPr/>
                    <a:lstStyle/>
                    <a:p>
                      <a:pPr marL="0" marR="0" algn="l"/>
                      <a:r>
                        <a:rPr lang="en-US" sz="1400" dirty="0">
                          <a:effectLst/>
                        </a:rPr>
                        <a:t>Submit Long Term Contracts for DPU Approval</a:t>
                      </a:r>
                      <a:endParaRPr lang="en-US" sz="1400" dirty="0">
                        <a:effectLst/>
                        <a:latin typeface="Calibri" panose="020F0502020204030204" pitchFamily="34" charset="0"/>
                        <a:ea typeface="Aptos" panose="020B0004020202020204" pitchFamily="34" charset="0"/>
                      </a:endParaRPr>
                    </a:p>
                  </a:txBody>
                  <a:tcPr marL="67063" marR="67063" marT="67063" marB="67063" anchor="b"/>
                </a:tc>
                <a:tc>
                  <a:txBody>
                    <a:bodyPr/>
                    <a:lstStyle/>
                    <a:p>
                      <a:pPr marL="0" marR="0" algn="l"/>
                      <a:r>
                        <a:rPr lang="en-US" sz="1400" dirty="0">
                          <a:effectLst/>
                        </a:rPr>
                        <a:t>February 15, 2026</a:t>
                      </a:r>
                    </a:p>
                  </a:txBody>
                  <a:tcPr marL="67063" marR="67063" marT="67063" marB="67063" anchor="b"/>
                </a:tc>
                <a:extLst>
                  <a:ext uri="{0D108BD9-81ED-4DB2-BD59-A6C34878D82A}">
                    <a16:rowId xmlns:a16="http://schemas.microsoft.com/office/drawing/2014/main" val="1326351134"/>
                  </a:ext>
                </a:extLst>
              </a:tr>
              <a:tr h="521387">
                <a:tc>
                  <a:txBody>
                    <a:bodyPr/>
                    <a:lstStyle/>
                    <a:p>
                      <a:pPr marL="0" marR="0" algn="l"/>
                      <a:r>
                        <a:rPr lang="en-US" sz="1400" dirty="0">
                          <a:effectLst/>
                        </a:rPr>
                        <a:t>DPU Approval of Contracts</a:t>
                      </a:r>
                      <a:endParaRPr lang="en-US" sz="1400" dirty="0">
                        <a:effectLst/>
                        <a:latin typeface="Calibri" panose="020F0502020204030204" pitchFamily="34" charset="0"/>
                        <a:ea typeface="Aptos" panose="020B0004020202020204" pitchFamily="34" charset="0"/>
                      </a:endParaRPr>
                    </a:p>
                  </a:txBody>
                  <a:tcPr marL="67063" marR="67063" marT="67063" marB="67063" anchor="b"/>
                </a:tc>
                <a:tc>
                  <a:txBody>
                    <a:bodyPr/>
                    <a:lstStyle/>
                    <a:p>
                      <a:pPr marL="0" marR="0" algn="l"/>
                      <a:r>
                        <a:rPr lang="en-US" sz="1400" dirty="0">
                          <a:effectLst/>
                        </a:rPr>
                        <a:t>August 15, 2026 (reflects statutory 6-month approval, at the latest) </a:t>
                      </a:r>
                      <a:endParaRPr lang="en-US" sz="1400" dirty="0">
                        <a:effectLst/>
                        <a:latin typeface="Calibri" panose="020F0502020204030204" pitchFamily="34" charset="0"/>
                        <a:ea typeface="Aptos" panose="020B0004020202020204" pitchFamily="34" charset="0"/>
                      </a:endParaRPr>
                    </a:p>
                  </a:txBody>
                  <a:tcPr marL="67063" marR="67063" marT="67063" marB="67063" anchor="b"/>
                </a:tc>
                <a:extLst>
                  <a:ext uri="{0D108BD9-81ED-4DB2-BD59-A6C34878D82A}">
                    <a16:rowId xmlns:a16="http://schemas.microsoft.com/office/drawing/2014/main" val="3089040229"/>
                  </a:ext>
                </a:extLst>
              </a:tr>
            </a:tbl>
          </a:graphicData>
        </a:graphic>
      </p:graphicFrame>
      <p:sp>
        <p:nvSpPr>
          <p:cNvPr id="4" name="Rectangle 1">
            <a:extLst>
              <a:ext uri="{FF2B5EF4-FFF2-40B4-BE49-F238E27FC236}">
                <a16:creationId xmlns:a16="http://schemas.microsoft.com/office/drawing/2014/main" id="{4B785CDB-4A7F-5815-8F6E-538C4069505F}"/>
              </a:ext>
            </a:extLst>
          </p:cNvPr>
          <p:cNvSpPr>
            <a:spLocks noChangeArrowheads="1"/>
          </p:cNvSpPr>
          <p:nvPr/>
        </p:nvSpPr>
        <p:spPr bwMode="auto">
          <a:xfrm>
            <a:off x="4184650" y="14097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Calibri" panose="020F050202020403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Arrow: Left 4">
            <a:extLst>
              <a:ext uri="{FF2B5EF4-FFF2-40B4-BE49-F238E27FC236}">
                <a16:creationId xmlns:a16="http://schemas.microsoft.com/office/drawing/2014/main" id="{0CF9ED25-0020-559F-5FA6-A94E4A405CC7}"/>
              </a:ext>
            </a:extLst>
          </p:cNvPr>
          <p:cNvSpPr/>
          <p:nvPr/>
        </p:nvSpPr>
        <p:spPr>
          <a:xfrm>
            <a:off x="10688809" y="5448300"/>
            <a:ext cx="1319491" cy="794798"/>
          </a:xfrm>
          <a:prstGeom prst="leftArrow">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chemeClr val="bg1"/>
                </a:solidFill>
                <a:effectLst/>
                <a:uFillTx/>
                <a:latin typeface="+mn-lt"/>
                <a:ea typeface="+mn-ea"/>
                <a:cs typeface="+mn-cs"/>
                <a:sym typeface="Calibri"/>
              </a:rPr>
              <a:t>DOER-led process concludes</a:t>
            </a:r>
          </a:p>
        </p:txBody>
      </p:sp>
    </p:spTree>
    <p:extLst>
      <p:ext uri="{BB962C8B-B14F-4D97-AF65-F5344CB8AC3E}">
        <p14:creationId xmlns:p14="http://schemas.microsoft.com/office/powerpoint/2010/main" val="66360003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6FD18-64A3-55A3-B715-6E47577DBA86}"/>
              </a:ext>
            </a:extLst>
          </p:cNvPr>
          <p:cNvSpPr>
            <a:spLocks noGrp="1"/>
          </p:cNvSpPr>
          <p:nvPr>
            <p:ph type="title"/>
          </p:nvPr>
        </p:nvSpPr>
        <p:spPr>
          <a:xfrm>
            <a:off x="452628" y="982789"/>
            <a:ext cx="11286744" cy="531944"/>
          </a:xfrm>
        </p:spPr>
        <p:txBody>
          <a:bodyPr>
            <a:noAutofit/>
          </a:bodyPr>
          <a:lstStyle/>
          <a:p>
            <a:r>
              <a:rPr lang="en-US" sz="2800" u="sng" dirty="0"/>
              <a:t>Policy Goal #1</a:t>
            </a:r>
            <a:r>
              <a:rPr lang="en-US" sz="2800" dirty="0"/>
              <a:t>– Conduct 2</a:t>
            </a:r>
            <a:r>
              <a:rPr lang="en-US" sz="2800" baseline="30000" dirty="0"/>
              <a:t>nd</a:t>
            </a:r>
            <a:r>
              <a:rPr lang="en-US" sz="2800" dirty="0"/>
              <a:t> round of procurement in 2026 to keep momentum on mid-duration storage deployment</a:t>
            </a:r>
          </a:p>
        </p:txBody>
      </p:sp>
      <p:sp>
        <p:nvSpPr>
          <p:cNvPr id="3" name="Text Placeholder 2">
            <a:extLst>
              <a:ext uri="{FF2B5EF4-FFF2-40B4-BE49-F238E27FC236}">
                <a16:creationId xmlns:a16="http://schemas.microsoft.com/office/drawing/2014/main" id="{1CFBCB91-A1F7-3E6B-9086-778E764881B8}"/>
              </a:ext>
            </a:extLst>
          </p:cNvPr>
          <p:cNvSpPr>
            <a:spLocks noGrp="1"/>
          </p:cNvSpPr>
          <p:nvPr>
            <p:ph type="body" idx="1"/>
          </p:nvPr>
        </p:nvSpPr>
        <p:spPr>
          <a:xfrm>
            <a:off x="563880" y="2012414"/>
            <a:ext cx="10515600" cy="4721388"/>
          </a:xfrm>
        </p:spPr>
        <p:txBody>
          <a:bodyPr>
            <a:normAutofit/>
          </a:bodyPr>
          <a:lstStyle/>
          <a:p>
            <a:pPr marL="0" indent="0" hangingPunct="0">
              <a:lnSpc>
                <a:spcPct val="100000"/>
              </a:lnSpc>
              <a:buClr>
                <a:schemeClr val="accent2"/>
              </a:buClr>
              <a:buNone/>
              <a:defRPr>
                <a:solidFill>
                  <a:srgbClr val="535353"/>
                </a:solidFill>
                <a:latin typeface="Calibri Light"/>
                <a:ea typeface="Calibri Light"/>
                <a:cs typeface="Calibri Light"/>
                <a:sym typeface="Calibri Light"/>
              </a:defRPr>
            </a:pPr>
            <a:r>
              <a:rPr lang="en-US" sz="2000" i="1" dirty="0">
                <a:solidFill>
                  <a:srgbClr val="0061A0"/>
                </a:solidFill>
                <a:latin typeface="Source Sans Pro Black" panose="020B0803030403020204" pitchFamily="34" charset="0"/>
                <a:ea typeface="Source Sans Pro Black" panose="020B0803030403020204" pitchFamily="34" charset="0"/>
                <a:cs typeface="Calibri Light"/>
              </a:rPr>
              <a:t>Recommendation – Develop a single RFP and contract structure for Rounds 1 and 2 at the same time, and conduct the second phase of bids for 1,000 MW of mid-duration storage in 2026</a:t>
            </a:r>
          </a:p>
          <a:p>
            <a:pPr lvl="1"/>
            <a:r>
              <a:rPr lang="en-US" sz="1800" dirty="0">
                <a:solidFill>
                  <a:srgbClr val="535353"/>
                </a:solidFill>
                <a:latin typeface="Source Sans Pro" panose="020B0503030403020204" pitchFamily="34" charset="0"/>
                <a:ea typeface="Source Sans Pro" panose="020B0503030403020204" pitchFamily="34" charset="0"/>
                <a:cs typeface="Calibri Light"/>
              </a:rPr>
              <a:t>Round 2 would meet the intent of Section 83E while minimizing regulatory process and administrative burden: </a:t>
            </a:r>
          </a:p>
          <a:p>
            <a:pPr lvl="2"/>
            <a:r>
              <a:rPr lang="en-US" sz="1800" dirty="0">
                <a:solidFill>
                  <a:srgbClr val="535353"/>
                </a:solidFill>
                <a:latin typeface="Source Sans Pro" panose="020B0503030403020204" pitchFamily="34" charset="0"/>
                <a:ea typeface="Source Sans Pro" panose="020B0503030403020204" pitchFamily="34" charset="0"/>
                <a:cs typeface="Calibri Light"/>
              </a:rPr>
              <a:t>Round 2 would use the same RFP with the same requirements and same contract as round 1. </a:t>
            </a:r>
          </a:p>
          <a:p>
            <a:pPr lvl="2"/>
            <a:r>
              <a:rPr lang="en-US" sz="1800" dirty="0">
                <a:solidFill>
                  <a:srgbClr val="535353"/>
                </a:solidFill>
                <a:latin typeface="Source Sans Pro" panose="020B0503030403020204" pitchFamily="34" charset="0"/>
                <a:ea typeface="Source Sans Pro" panose="020B0503030403020204" pitchFamily="34" charset="0"/>
                <a:cs typeface="Calibri Light"/>
              </a:rPr>
              <a:t>Round 2 would be for the procurement of CPECs only.</a:t>
            </a:r>
          </a:p>
          <a:p>
            <a:pPr lvl="2"/>
            <a:r>
              <a:rPr lang="en-US" sz="1800" dirty="0">
                <a:solidFill>
                  <a:srgbClr val="535353"/>
                </a:solidFill>
                <a:latin typeface="Source Sans Pro" panose="020B0503030403020204" pitchFamily="34" charset="0"/>
                <a:ea typeface="Source Sans Pro" panose="020B0503030403020204" pitchFamily="34" charset="0"/>
                <a:cs typeface="Calibri Light"/>
              </a:rPr>
              <a:t>Round 2 bid submission date should follow DPU approval of Round 1 contracts.</a:t>
            </a:r>
          </a:p>
          <a:p>
            <a:pPr lvl="1"/>
            <a:r>
              <a:rPr lang="en-US" sz="1800" dirty="0">
                <a:solidFill>
                  <a:srgbClr val="535353"/>
                </a:solidFill>
                <a:latin typeface="Source Sans Pro" panose="020B0503030403020204" pitchFamily="34" charset="0"/>
                <a:ea typeface="Source Sans Pro" panose="020B0503030403020204" pitchFamily="34" charset="0"/>
                <a:cs typeface="Calibri Light"/>
              </a:rPr>
              <a:t>Round 2 helps ensure a procurement is held in 2026; no procurement in 2026 could lead to projects pulling out of queue and delaying deployment of storage</a:t>
            </a:r>
          </a:p>
          <a:p>
            <a:pPr lvl="1"/>
            <a:r>
              <a:rPr lang="en-US" sz="1800" dirty="0">
                <a:solidFill>
                  <a:srgbClr val="535353"/>
                </a:solidFill>
                <a:latin typeface="Source Sans Pro" panose="020B0503030403020204" pitchFamily="34" charset="0"/>
                <a:ea typeface="Source Sans Pro" panose="020B0503030403020204" pitchFamily="34" charset="0"/>
                <a:cs typeface="Calibri Light"/>
              </a:rPr>
              <a:t>Round 2 bid timing and subsequent events should align with ISO-NE cluster study dates to allow for higher quality interconnection cost estimates in the bid</a:t>
            </a:r>
          </a:p>
        </p:txBody>
      </p:sp>
      <p:sp>
        <p:nvSpPr>
          <p:cNvPr id="4" name="Rectangle 3">
            <a:extLst>
              <a:ext uri="{FF2B5EF4-FFF2-40B4-BE49-F238E27FC236}">
                <a16:creationId xmlns:a16="http://schemas.microsoft.com/office/drawing/2014/main" id="{B7D35EE0-D578-0326-A066-D5751705ED55}"/>
              </a:ext>
            </a:extLst>
          </p:cNvPr>
          <p:cNvSpPr/>
          <p:nvPr/>
        </p:nvSpPr>
        <p:spPr>
          <a:xfrm>
            <a:off x="6362700" y="6431192"/>
            <a:ext cx="5143500" cy="215444"/>
          </a:xfrm>
          <a:prstGeom prst="rect">
            <a:avLst/>
          </a:prstGeom>
          <a:solidFill>
            <a:schemeClr val="accent5">
              <a:lumOff val="5098"/>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30086210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D034A-3613-D38B-04B5-94BB972B243A}"/>
            </a:ext>
          </a:extLst>
        </p:cNvPr>
        <p:cNvGrpSpPr/>
        <p:nvPr/>
      </p:nvGrpSpPr>
      <p:grpSpPr>
        <a:xfrm>
          <a:off x="0" y="0"/>
          <a:ext cx="0" cy="0"/>
          <a:chOff x="0" y="0"/>
          <a:chExt cx="0" cy="0"/>
        </a:xfrm>
      </p:grpSpPr>
      <p:sp>
        <p:nvSpPr>
          <p:cNvPr id="191" name="Slide Number Placeholder 5">
            <a:extLst>
              <a:ext uri="{FF2B5EF4-FFF2-40B4-BE49-F238E27FC236}">
                <a16:creationId xmlns:a16="http://schemas.microsoft.com/office/drawing/2014/main" id="{942F8594-841C-6ADE-C9B7-DD7DFB7DC510}"/>
              </a:ext>
            </a:extLst>
          </p:cNvPr>
          <p:cNvSpPr txBox="1">
            <a:spLocks noGrp="1"/>
          </p:cNvSpPr>
          <p:nvPr>
            <p:ph type="sldNum" sz="quarter" idx="2"/>
          </p:nvPr>
        </p:nvSpPr>
        <p:spPr>
          <a:xfrm>
            <a:off x="11553070" y="6440904"/>
            <a:ext cx="207130" cy="1960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dirty="0"/>
          </a:p>
        </p:txBody>
      </p:sp>
      <p:sp>
        <p:nvSpPr>
          <p:cNvPr id="193" name="Title 3">
            <a:extLst>
              <a:ext uri="{FF2B5EF4-FFF2-40B4-BE49-F238E27FC236}">
                <a16:creationId xmlns:a16="http://schemas.microsoft.com/office/drawing/2014/main" id="{F1C1ADA7-3972-23A4-72FD-4B72AA931E0E}"/>
              </a:ext>
            </a:extLst>
          </p:cNvPr>
          <p:cNvSpPr txBox="1"/>
          <p:nvPr/>
        </p:nvSpPr>
        <p:spPr>
          <a:xfrm>
            <a:off x="394029" y="976060"/>
            <a:ext cx="11252596" cy="7371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nSpc>
                <a:spcPct val="90000"/>
              </a:lnSpc>
              <a:defRPr sz="2400">
                <a:solidFill>
                  <a:srgbClr val="0061A0"/>
                </a:solidFill>
                <a:latin typeface="Playfair Display Bold"/>
                <a:ea typeface="Playfair Display Bold"/>
                <a:cs typeface="Playfair Display Bold"/>
                <a:sym typeface="Playfair Display Bold"/>
              </a:defRPr>
            </a:lvl1pPr>
          </a:lstStyle>
          <a:p>
            <a:r>
              <a:rPr lang="en-US" sz="2800" u="sng" dirty="0"/>
              <a:t>Policy Goal #2 </a:t>
            </a:r>
            <a:r>
              <a:rPr lang="en-US" sz="2800" dirty="0"/>
              <a:t>– Ensure long-term revenue certainty and lower financing costs for developers, benefitting ratepayers</a:t>
            </a:r>
          </a:p>
          <a:p>
            <a:r>
              <a:rPr lang="en-US" sz="2800" dirty="0"/>
              <a:t> </a:t>
            </a:r>
          </a:p>
        </p:txBody>
      </p:sp>
      <p:sp>
        <p:nvSpPr>
          <p:cNvPr id="195" name="Title 3">
            <a:extLst>
              <a:ext uri="{FF2B5EF4-FFF2-40B4-BE49-F238E27FC236}">
                <a16:creationId xmlns:a16="http://schemas.microsoft.com/office/drawing/2014/main" id="{5AB3D50A-4387-014E-20FD-989A1E08573A}"/>
              </a:ext>
            </a:extLst>
          </p:cNvPr>
          <p:cNvSpPr txBox="1"/>
          <p:nvPr/>
        </p:nvSpPr>
        <p:spPr>
          <a:xfrm>
            <a:off x="759788" y="3173612"/>
            <a:ext cx="3478277" cy="5319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lnSpc>
                <a:spcPct val="90000"/>
              </a:lnSpc>
              <a:defRPr sz="1600">
                <a:solidFill>
                  <a:schemeClr val="accent5">
                    <a:lumOff val="5098"/>
                  </a:schemeClr>
                </a:solidFill>
                <a:latin typeface="Playfair Display Bold"/>
                <a:ea typeface="Playfair Display Bold"/>
                <a:cs typeface="Playfair Display Bold"/>
                <a:sym typeface="Playfair Display Bold"/>
              </a:defRPr>
            </a:lvl1pPr>
          </a:lstStyle>
          <a:p>
            <a:r>
              <a:rPr dirty="0"/>
              <a:t>Resilience</a:t>
            </a:r>
          </a:p>
        </p:txBody>
      </p:sp>
      <p:sp>
        <p:nvSpPr>
          <p:cNvPr id="3" name="Content Placeholder 6">
            <a:extLst>
              <a:ext uri="{FF2B5EF4-FFF2-40B4-BE49-F238E27FC236}">
                <a16:creationId xmlns:a16="http://schemas.microsoft.com/office/drawing/2014/main" id="{6E3F60A0-8DD4-8252-177C-64C7A87267BD}"/>
              </a:ext>
            </a:extLst>
          </p:cNvPr>
          <p:cNvSpPr txBox="1"/>
          <p:nvPr/>
        </p:nvSpPr>
        <p:spPr>
          <a:xfrm>
            <a:off x="394029" y="1766596"/>
            <a:ext cx="10659636" cy="45544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spcBef>
                <a:spcPts val="1000"/>
              </a:spcBef>
              <a:buClr>
                <a:schemeClr val="accent2"/>
              </a:buClr>
              <a:buSzPct val="100000"/>
              <a:defRPr>
                <a:solidFill>
                  <a:srgbClr val="535353"/>
                </a:solidFill>
                <a:latin typeface="Calibri Light"/>
                <a:ea typeface="Calibri Light"/>
                <a:cs typeface="Calibri Light"/>
                <a:sym typeface="Calibri Light"/>
              </a:defRPr>
            </a:pPr>
            <a:r>
              <a:rPr lang="en-US" b="1" i="1" dirty="0">
                <a:solidFill>
                  <a:srgbClr val="0061A0"/>
                </a:solidFill>
                <a:latin typeface="Source Sans Pro" panose="020B0503030403020204" pitchFamily="34" charset="0"/>
                <a:ea typeface="Source Sans Pro" panose="020B0503030403020204" pitchFamily="34" charset="0"/>
                <a:cs typeface="Calibri Light"/>
              </a:rPr>
              <a:t>Recommendation – Specify at least 15-year contract terms</a:t>
            </a:r>
            <a:endParaRPr lang="en-US" b="1" dirty="0">
              <a:solidFill>
                <a:srgbClr val="535353"/>
              </a:solidFill>
              <a:latin typeface="Source Sans Pro" panose="020B0503030403020204" pitchFamily="34" charset="0"/>
              <a:ea typeface="Source Sans Pro" panose="020B0503030403020204" pitchFamily="34" charset="0"/>
              <a:cs typeface="Calibri Light"/>
            </a:endParaRP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Until recently, the CPS auction structure had generated an unpredictable revenue stream that was difficult to underwrite, leaving </a:t>
            </a:r>
            <a:r>
              <a:rPr lang="en-US" sz="1600" dirty="0">
                <a:latin typeface="Source Sans Pro" panose="020B0503030403020204" pitchFamily="34" charset="0"/>
                <a:ea typeface="Source Sans Pro" panose="020B0503030403020204" pitchFamily="34" charset="0"/>
              </a:rPr>
              <a:t>storage projects with access only to limited, high-cost capital </a:t>
            </a:r>
            <a:r>
              <a:rPr lang="en-US" sz="1600" dirty="0">
                <a:latin typeface="Source Sans Pro" panose="020B0503030403020204" pitchFamily="34" charset="0"/>
                <a:ea typeface="Source Sans Pro" panose="020B0503030403020204" pitchFamily="34" charset="0"/>
                <a:sym typeface="Wingdings" panose="05000000000000000000" pitchFamily="2" charset="2"/>
              </a:rPr>
              <a:t> </a:t>
            </a:r>
            <a:r>
              <a:rPr lang="en-US" sz="1600" dirty="0">
                <a:latin typeface="Source Sans Pro" panose="020B0503030403020204" pitchFamily="34" charset="0"/>
                <a:ea typeface="Source Sans Pro" panose="020B0503030403020204" pitchFamily="34" charset="0"/>
              </a:rPr>
              <a:t>or unable to raise capital at all</a:t>
            </a: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New legislative procurement authority changes this dynamic with a requirement for long-term contracts for CPECs</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dirty="0">
                <a:solidFill>
                  <a:srgbClr val="535353"/>
                </a:solidFill>
                <a:latin typeface="Source Sans Pro" panose="020B0503030403020204" pitchFamily="34" charset="0"/>
                <a:ea typeface="Source Sans Pro" panose="020B0503030403020204" pitchFamily="34" charset="0"/>
                <a:cs typeface="Calibri Light"/>
              </a:rPr>
              <a:t>2024 Energy Act requires distribution companies, in coordination with DOER, to enter into “long-term contracts” for energy storage systems (</a:t>
            </a:r>
            <a:r>
              <a:rPr lang="en-US" sz="1400" i="1" dirty="0">
                <a:solidFill>
                  <a:srgbClr val="535353"/>
                </a:solidFill>
                <a:latin typeface="Source Sans Pro" panose="020B0503030403020204" pitchFamily="34" charset="0"/>
                <a:ea typeface="Source Sans Pro" panose="020B0503030403020204" pitchFamily="34" charset="0"/>
                <a:cs typeface="Calibri Light"/>
              </a:rPr>
              <a:t>lines 2274-2284</a:t>
            </a:r>
            <a:r>
              <a:rPr lang="en-US" sz="1400" dirty="0">
                <a:solidFill>
                  <a:srgbClr val="535353"/>
                </a:solidFill>
                <a:latin typeface="Source Sans Pro" panose="020B0503030403020204" pitchFamily="34" charset="0"/>
                <a:ea typeface="Source Sans Pro" panose="020B0503030403020204" pitchFamily="34" charset="0"/>
                <a:cs typeface="Calibri Light"/>
              </a:rPr>
              <a:t>)</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dirty="0">
                <a:solidFill>
                  <a:srgbClr val="535353"/>
                </a:solidFill>
                <a:latin typeface="Source Sans Pro" panose="020B0503030403020204" pitchFamily="34" charset="0"/>
                <a:ea typeface="Source Sans Pro" panose="020B0503030403020204" pitchFamily="34" charset="0"/>
                <a:cs typeface="Calibri Light"/>
              </a:rPr>
              <a:t>DOER has discretion to define contract length – “long-term contracts” for storage are defined as “up to 30 years” (</a:t>
            </a:r>
            <a:r>
              <a:rPr lang="en-US" sz="1400" i="1" dirty="0">
                <a:solidFill>
                  <a:srgbClr val="535353"/>
                </a:solidFill>
                <a:latin typeface="Source Sans Pro" panose="020B0503030403020204" pitchFamily="34" charset="0"/>
                <a:ea typeface="Source Sans Pro" panose="020B0503030403020204" pitchFamily="34" charset="0"/>
                <a:cs typeface="Calibri Light"/>
              </a:rPr>
              <a:t>lines 2257-2262</a:t>
            </a:r>
            <a:r>
              <a:rPr lang="en-US" sz="1400" dirty="0">
                <a:solidFill>
                  <a:srgbClr val="535353"/>
                </a:solidFill>
                <a:latin typeface="Source Sans Pro" panose="020B0503030403020204" pitchFamily="34" charset="0"/>
                <a:ea typeface="Source Sans Pro" panose="020B0503030403020204" pitchFamily="34" charset="0"/>
                <a:cs typeface="Calibri Light"/>
              </a:rPr>
              <a:t>)</a:t>
            </a:r>
            <a:endParaRPr lang="en-US" sz="1400" dirty="0">
              <a:solidFill>
                <a:srgbClr val="535353"/>
              </a:solidFill>
              <a:highlight>
                <a:srgbClr val="FFFF00"/>
              </a:highlight>
              <a:latin typeface="Source Sans Pro" panose="020B0503030403020204" pitchFamily="34" charset="0"/>
              <a:ea typeface="Source Sans Pro" panose="020B0503030403020204" pitchFamily="34" charset="0"/>
              <a:cs typeface="Calibri Light"/>
            </a:endParaRPr>
          </a:p>
          <a:p>
            <a:pPr marL="342900" lvl="2" indent="-342900">
              <a:spcBef>
                <a:spcPts val="6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b="1" i="1" dirty="0">
                <a:solidFill>
                  <a:srgbClr val="535353"/>
                </a:solidFill>
                <a:latin typeface="Source Sans Pro" panose="020B0503030403020204" pitchFamily="34" charset="0"/>
                <a:ea typeface="Source Sans Pro" panose="020B0503030403020204" pitchFamily="34" charset="0"/>
                <a:cs typeface="Calibri Light"/>
              </a:rPr>
              <a:t>A </a:t>
            </a:r>
            <a:r>
              <a:rPr lang="en-US" sz="1600" b="1" i="1" u="sng" dirty="0">
                <a:solidFill>
                  <a:srgbClr val="535353"/>
                </a:solidFill>
                <a:latin typeface="Source Sans Pro" panose="020B0503030403020204" pitchFamily="34" charset="0"/>
                <a:ea typeface="Source Sans Pro" panose="020B0503030403020204" pitchFamily="34" charset="0"/>
                <a:cs typeface="Calibri Light"/>
              </a:rPr>
              <a:t>minimum</a:t>
            </a:r>
            <a:r>
              <a:rPr lang="en-US" sz="1600" b="1" i="1" dirty="0">
                <a:solidFill>
                  <a:srgbClr val="535353"/>
                </a:solidFill>
                <a:latin typeface="Source Sans Pro" panose="020B0503030403020204" pitchFamily="34" charset="0"/>
                <a:ea typeface="Source Sans Pro" panose="020B0503030403020204" pitchFamily="34" charset="0"/>
                <a:cs typeface="Calibri Light"/>
              </a:rPr>
              <a:t> term of 15-years is now standard in storage contracts and provides significant value</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u="sng" dirty="0">
                <a:latin typeface="Source Sans Pro" panose="020B0503030403020204" pitchFamily="34" charset="0"/>
                <a:ea typeface="Source Sans Pro" panose="020B0503030403020204" pitchFamily="34" charset="0"/>
              </a:rPr>
              <a:t>Lower costs </a:t>
            </a:r>
            <a:r>
              <a:rPr lang="en-US" sz="1400" dirty="0">
                <a:latin typeface="Source Sans Pro" panose="020B0503030403020204" pitchFamily="34" charset="0"/>
                <a:ea typeface="Source Sans Pro" panose="020B0503030403020204" pitchFamily="34" charset="0"/>
              </a:rPr>
              <a:t>- Longer term contracts provide the revenue certainty to unlock lower financing costs </a:t>
            </a:r>
            <a:r>
              <a:rPr lang="en-US" sz="1400" dirty="0">
                <a:latin typeface="Source Sans Pro" panose="020B0503030403020204" pitchFamily="34" charset="0"/>
                <a:ea typeface="Source Sans Pro" panose="020B0503030403020204" pitchFamily="34" charset="0"/>
                <a:sym typeface="Wingdings" panose="05000000000000000000" pitchFamily="2" charset="2"/>
              </a:rPr>
              <a:t></a:t>
            </a:r>
            <a:r>
              <a:rPr lang="en-US" sz="1400" dirty="0">
                <a:latin typeface="Source Sans Pro" panose="020B0503030403020204" pitchFamily="34" charset="0"/>
                <a:ea typeface="Source Sans Pro" panose="020B0503030403020204" pitchFamily="34" charset="0"/>
              </a:rPr>
              <a:t> enabling projects to bid lower (on a per unit basis) and reducing ratepayer costs</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u="sng" dirty="0">
                <a:latin typeface="Source Sans Pro" panose="020B0503030403020204" pitchFamily="34" charset="0"/>
                <a:ea typeface="Source Sans Pro" panose="020B0503030403020204" pitchFamily="34" charset="0"/>
              </a:rPr>
              <a:t>Equipment life </a:t>
            </a:r>
            <a:r>
              <a:rPr lang="en-US" sz="1400" dirty="0">
                <a:latin typeface="Source Sans Pro" panose="020B0503030403020204" pitchFamily="34" charset="0"/>
                <a:ea typeface="Source Sans Pro" panose="020B0503030403020204" pitchFamily="34" charset="0"/>
              </a:rPr>
              <a:t>– Contracts of at least 15 years more accurately reflect the useful life of the components in a battery facility</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u="sng" dirty="0">
                <a:latin typeface="Source Sans Pro" panose="020B0503030403020204" pitchFamily="34" charset="0"/>
                <a:ea typeface="Source Sans Pro" panose="020B0503030403020204" pitchFamily="34" charset="0"/>
              </a:rPr>
              <a:t>Precedential value </a:t>
            </a:r>
            <a:r>
              <a:rPr lang="en-US" sz="1400" dirty="0">
                <a:latin typeface="Source Sans Pro" panose="020B0503030403020204" pitchFamily="34" charset="0"/>
                <a:ea typeface="Source Sans Pro" panose="020B0503030403020204" pitchFamily="34" charset="0"/>
              </a:rPr>
              <a:t>- Recognizing the capital-intensive nature of utility-scale storage projects and need for long-term revenue certainty to secure financing, the overwhelming majority of recent contracts in the states most active in procuring storage capacity are for 15-20 years (</a:t>
            </a:r>
            <a:r>
              <a:rPr lang="en-US" sz="1400" i="1" dirty="0">
                <a:latin typeface="Source Sans Pro" panose="020B0503030403020204" pitchFamily="34" charset="0"/>
                <a:ea typeface="Source Sans Pro" panose="020B0503030403020204" pitchFamily="34" charset="0"/>
              </a:rPr>
              <a:t>see, e.g., NY, CT, CA, MI, AZ, OR, NV, WA</a:t>
            </a:r>
            <a:r>
              <a:rPr lang="en-US" sz="1400" dirty="0">
                <a:latin typeface="Source Sans Pro" panose="020B0503030403020204" pitchFamily="34" charset="0"/>
                <a:ea typeface="Source Sans Pro" panose="020B0503030403020204" pitchFamily="34" charset="0"/>
              </a:rPr>
              <a:t>)</a:t>
            </a:r>
          </a:p>
          <a:p>
            <a:pPr marL="742950" lvl="2"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u="sng" dirty="0">
                <a:latin typeface="Source Sans Pro" panose="020B0503030403020204" pitchFamily="34" charset="0"/>
                <a:ea typeface="Source Sans Pro" panose="020B0503030403020204" pitchFamily="34" charset="0"/>
              </a:rPr>
              <a:t>MA precedent </a:t>
            </a:r>
            <a:r>
              <a:rPr lang="en-US" sz="1400" dirty="0">
                <a:latin typeface="Source Sans Pro" panose="020B0503030403020204" pitchFamily="34" charset="0"/>
                <a:ea typeface="Source Sans Pro" panose="020B0503030403020204" pitchFamily="34" charset="0"/>
              </a:rPr>
              <a:t>– Considerable precedent for 15-20 year PPAs in renewables context (</a:t>
            </a:r>
            <a:r>
              <a:rPr lang="en-US" sz="1400" i="1" dirty="0">
                <a:latin typeface="Source Sans Pro" panose="020B0503030403020204" pitchFamily="34" charset="0"/>
                <a:ea typeface="Source Sans Pro" panose="020B0503030403020204" pitchFamily="34" charset="0"/>
              </a:rPr>
              <a:t>e.g., Sec. 83C dockets DPU22-70 through 72, DPU20-16 through 18, DPU18-64 through 66</a:t>
            </a:r>
            <a:r>
              <a:rPr lang="en-US" sz="1400" dirty="0">
                <a:latin typeface="Source Sans Pro" panose="020B0503030403020204" pitchFamily="34" charset="0"/>
                <a:ea typeface="Source Sans Pro" panose="020B0503030403020204" pitchFamily="34" charset="0"/>
              </a:rPr>
              <a:t>)</a:t>
            </a: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1600" b="1" u="sng" dirty="0">
              <a:solidFill>
                <a:srgbClr val="535353"/>
              </a:solidFill>
              <a:highlight>
                <a:srgbClr val="FFFF00"/>
              </a:highlight>
              <a:latin typeface="Source Sans Pro Light" panose="020B0403030403020204" pitchFamily="34" charset="0"/>
              <a:ea typeface="Source Sans Pro Light" panose="020B0403030403020204" pitchFamily="34" charset="0"/>
              <a:cs typeface="Calibri Light"/>
            </a:endParaRP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1600" b="1" dirty="0">
              <a:solidFill>
                <a:srgbClr val="535353"/>
              </a:solidFill>
              <a:highlight>
                <a:srgbClr val="FFFF00"/>
              </a:highlight>
              <a:latin typeface="Source Sans Pro Light" panose="020B0403030403020204" pitchFamily="34" charset="0"/>
              <a:ea typeface="Source Sans Pro Light" panose="020B0403030403020204" pitchFamily="34" charset="0"/>
              <a:cs typeface="Calibri Light"/>
            </a:endParaRP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1600" dirty="0">
              <a:latin typeface="Source Sans Pro Light" panose="020B0403030403020204" pitchFamily="34" charset="0"/>
              <a:ea typeface="Source Sans Pro Light" panose="020B0403030403020204" pitchFamily="34" charset="0"/>
            </a:endParaRPr>
          </a:p>
        </p:txBody>
      </p:sp>
      <p:sp>
        <p:nvSpPr>
          <p:cNvPr id="2" name="Rectangle 1">
            <a:extLst>
              <a:ext uri="{FF2B5EF4-FFF2-40B4-BE49-F238E27FC236}">
                <a16:creationId xmlns:a16="http://schemas.microsoft.com/office/drawing/2014/main" id="{6FF0B634-EF16-7FBF-23AC-E8602A94B6B4}"/>
              </a:ext>
            </a:extLst>
          </p:cNvPr>
          <p:cNvSpPr/>
          <p:nvPr/>
        </p:nvSpPr>
        <p:spPr>
          <a:xfrm>
            <a:off x="6362700" y="6431192"/>
            <a:ext cx="5143500" cy="215444"/>
          </a:xfrm>
          <a:prstGeom prst="rect">
            <a:avLst/>
          </a:prstGeom>
          <a:solidFill>
            <a:schemeClr val="accent5">
              <a:lumOff val="5098"/>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305605085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53A9D-8378-D2A0-ED87-4BCEC77763C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9FCDC19-19E6-7683-CF1A-E000A8D4EA7D}"/>
              </a:ext>
            </a:extLst>
          </p:cNvPr>
          <p:cNvSpPr/>
          <p:nvPr/>
        </p:nvSpPr>
        <p:spPr>
          <a:xfrm>
            <a:off x="6362700" y="6431192"/>
            <a:ext cx="5143500" cy="215444"/>
          </a:xfrm>
          <a:prstGeom prst="rect">
            <a:avLst/>
          </a:prstGeom>
          <a:solidFill>
            <a:schemeClr val="accent5">
              <a:lumOff val="5098"/>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91" name="Slide Number Placeholder 5">
            <a:extLst>
              <a:ext uri="{FF2B5EF4-FFF2-40B4-BE49-F238E27FC236}">
                <a16:creationId xmlns:a16="http://schemas.microsoft.com/office/drawing/2014/main" id="{40C283FF-83F4-131F-CE05-B596F7B6563D}"/>
              </a:ext>
            </a:extLst>
          </p:cNvPr>
          <p:cNvSpPr txBox="1">
            <a:spLocks noGrp="1"/>
          </p:cNvSpPr>
          <p:nvPr>
            <p:ph type="sldNum" sz="quarter" idx="2"/>
          </p:nvPr>
        </p:nvSpPr>
        <p:spPr>
          <a:xfrm>
            <a:off x="11553070" y="6440904"/>
            <a:ext cx="207130" cy="19601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7</a:t>
            </a:fld>
            <a:endParaRPr dirty="0"/>
          </a:p>
        </p:txBody>
      </p:sp>
      <p:sp>
        <p:nvSpPr>
          <p:cNvPr id="193" name="Title 3">
            <a:extLst>
              <a:ext uri="{FF2B5EF4-FFF2-40B4-BE49-F238E27FC236}">
                <a16:creationId xmlns:a16="http://schemas.microsoft.com/office/drawing/2014/main" id="{D24F271E-F35B-8344-4B87-A052C58EFB88}"/>
              </a:ext>
            </a:extLst>
          </p:cNvPr>
          <p:cNvSpPr txBox="1"/>
          <p:nvPr/>
        </p:nvSpPr>
        <p:spPr>
          <a:xfrm>
            <a:off x="329185" y="821771"/>
            <a:ext cx="11252596" cy="73718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lstStyle>
            <a:lvl1pPr>
              <a:lnSpc>
                <a:spcPct val="90000"/>
              </a:lnSpc>
              <a:defRPr sz="2400">
                <a:solidFill>
                  <a:srgbClr val="0061A0"/>
                </a:solidFill>
                <a:latin typeface="Playfair Display Bold"/>
                <a:ea typeface="Playfair Display Bold"/>
                <a:cs typeface="Playfair Display Bold"/>
                <a:sym typeface="Playfair Display Bold"/>
              </a:defRPr>
            </a:lvl1pPr>
          </a:lstStyle>
          <a:p>
            <a:r>
              <a:rPr lang="en-US" sz="2800" u="sng" dirty="0"/>
              <a:t>Policy Goal #3 </a:t>
            </a:r>
            <a:r>
              <a:rPr lang="en-US" sz="2800" dirty="0"/>
              <a:t>– Value the storage projects that </a:t>
            </a:r>
            <a:r>
              <a:rPr lang="en-US" sz="2800" dirty="0">
                <a:solidFill>
                  <a:schemeClr val="accent2"/>
                </a:solidFill>
              </a:rPr>
              <a:t>are most mature and </a:t>
            </a:r>
            <a:r>
              <a:rPr lang="en-US" sz="2800" dirty="0"/>
              <a:t>provide a host of qualitative benefits and strategic value to MA</a:t>
            </a:r>
          </a:p>
          <a:p>
            <a:r>
              <a:rPr lang="en-US" sz="2800" dirty="0"/>
              <a:t> </a:t>
            </a:r>
          </a:p>
        </p:txBody>
      </p:sp>
      <p:sp>
        <p:nvSpPr>
          <p:cNvPr id="195" name="Title 3">
            <a:extLst>
              <a:ext uri="{FF2B5EF4-FFF2-40B4-BE49-F238E27FC236}">
                <a16:creationId xmlns:a16="http://schemas.microsoft.com/office/drawing/2014/main" id="{17B8F25E-9060-2735-8D1B-5783CB32F768}"/>
              </a:ext>
            </a:extLst>
          </p:cNvPr>
          <p:cNvSpPr txBox="1"/>
          <p:nvPr/>
        </p:nvSpPr>
        <p:spPr>
          <a:xfrm>
            <a:off x="759788" y="3173612"/>
            <a:ext cx="3478277" cy="5319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lstStyle>
            <a:lvl1pPr algn="ctr">
              <a:lnSpc>
                <a:spcPct val="90000"/>
              </a:lnSpc>
              <a:defRPr sz="1600">
                <a:solidFill>
                  <a:schemeClr val="accent5">
                    <a:lumOff val="5098"/>
                  </a:schemeClr>
                </a:solidFill>
                <a:latin typeface="Playfair Display Bold"/>
                <a:ea typeface="Playfair Display Bold"/>
                <a:cs typeface="Playfair Display Bold"/>
                <a:sym typeface="Playfair Display Bold"/>
              </a:defRPr>
            </a:lvl1pPr>
          </a:lstStyle>
          <a:p>
            <a:r>
              <a:rPr dirty="0"/>
              <a:t>Resilience</a:t>
            </a:r>
          </a:p>
        </p:txBody>
      </p:sp>
      <p:sp>
        <p:nvSpPr>
          <p:cNvPr id="3" name="Content Placeholder 6">
            <a:extLst>
              <a:ext uri="{FF2B5EF4-FFF2-40B4-BE49-F238E27FC236}">
                <a16:creationId xmlns:a16="http://schemas.microsoft.com/office/drawing/2014/main" id="{EEAC60B3-43FF-A13F-4B6A-F48407A055AA}"/>
              </a:ext>
            </a:extLst>
          </p:cNvPr>
          <p:cNvSpPr txBox="1"/>
          <p:nvPr/>
        </p:nvSpPr>
        <p:spPr>
          <a:xfrm>
            <a:off x="394029" y="1607965"/>
            <a:ext cx="11038183" cy="44465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lstStyle/>
          <a:p>
            <a:r>
              <a:rPr lang="en-US" sz="2000" i="1" dirty="0">
                <a:solidFill>
                  <a:srgbClr val="0061A0"/>
                </a:solidFill>
                <a:latin typeface="Source Sans Pro Black" panose="020B0803030403020204" pitchFamily="34" charset="0"/>
                <a:ea typeface="Source Sans Pro Black" panose="020B0803030403020204" pitchFamily="34" charset="0"/>
                <a:cs typeface="Calibri Light"/>
              </a:rPr>
              <a:t>Recommendation – Apply a 65/35 split on quantitative to qualitative factors in bid assessments</a:t>
            </a:r>
            <a:endParaRPr lang="en-US" sz="1100" i="1" kern="100" dirty="0">
              <a:solidFill>
                <a:srgbClr val="0061A0"/>
              </a:solidFill>
              <a:effectLst/>
              <a:latin typeface="Calibri" panose="020F0502020204030204" pitchFamily="34" charset="0"/>
              <a:ea typeface="Aptos" panose="020B0004020202020204" pitchFamily="34" charset="0"/>
              <a:cs typeface="Times New Roman" panose="02020603050405020304" pitchFamily="18" charset="0"/>
            </a:endParaRPr>
          </a:p>
          <a:p>
            <a:endParaRPr lang="en-US" sz="1100" i="1" kern="100" dirty="0">
              <a:solidFill>
                <a:srgbClr val="0061A0"/>
              </a:solidFill>
              <a:latin typeface="Calibri" panose="020F0502020204030204" pitchFamily="34" charset="0"/>
              <a:ea typeface="Aptos" panose="020B0004020202020204" pitchFamily="34" charset="0"/>
              <a:cs typeface="Times New Roman" panose="02020603050405020304" pitchFamily="18" charset="0"/>
            </a:endParaRP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Recent renewables procurements moved previous 75/25 quant/qual split to 70/30, providing stronger emphasis on policy goals. This directional trend is appropriate to continue further with battery energy storage projects.</a:t>
            </a: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Calibri Light"/>
              </a:rPr>
              <a:t>Project maturity is a key differentiator between projects and should be heavily weighted among qualitative factors</a:t>
            </a: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Nature of CPS program and energy storage’s multi-layered benefits support a stronger shift toward qualitative factors:</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a:solidFill>
                  <a:srgbClr val="535353"/>
                </a:solidFill>
                <a:latin typeface="Source Sans Pro" panose="020B0503030403020204" pitchFamily="34" charset="0"/>
                <a:ea typeface="Source Sans Pro" panose="020B0503030403020204" pitchFamily="34" charset="0"/>
                <a:cs typeface="Calibri Light"/>
              </a:rPr>
              <a:t>Contrast </a:t>
            </a:r>
            <a:r>
              <a:rPr lang="en-US" sz="1600" dirty="0">
                <a:solidFill>
                  <a:srgbClr val="535353"/>
                </a:solidFill>
                <a:latin typeface="Source Sans Pro" panose="020B0503030403020204" pitchFamily="34" charset="0"/>
                <a:ea typeface="Source Sans Pro" panose="020B0503030403020204" pitchFamily="34" charset="0"/>
                <a:cs typeface="Calibri Light"/>
              </a:rPr>
              <a:t>with recent offshore wind procurements, which used a 70/30 split: with storage, other goals are relatively more important, including </a:t>
            </a:r>
            <a:r>
              <a:rPr lang="en-US" sz="1600" dirty="0">
                <a:solidFill>
                  <a:srgbClr val="535353"/>
                </a:solidFill>
                <a:latin typeface="Source Sans Pro" panose="020B0503030403020204" pitchFamily="34" charset="0"/>
                <a:ea typeface="Source Sans Pro" panose="020B0503030403020204" pitchFamily="34" charset="0"/>
                <a:cs typeface="Calibri Light"/>
                <a:sym typeface="Wingdings" panose="05000000000000000000" pitchFamily="2" charset="2"/>
              </a:rPr>
              <a:t>the state’s goals of locating storage in key geographic areas such as Brownfields, EJ investment areas, transmission-constrained areas, and/or where there are winter</a:t>
            </a:r>
            <a:r>
              <a:rPr lang="en-US" sz="1600" dirty="0">
                <a:solidFill>
                  <a:schemeClr val="tx1"/>
                </a:solidFill>
                <a:latin typeface="Source Sans Pro" panose="020B0503030403020204" pitchFamily="34" charset="0"/>
                <a:ea typeface="Source Sans Pro" panose="020B0503030403020204" pitchFamily="34" charset="0"/>
                <a:cs typeface="Calibri Light"/>
                <a:sym typeface="Wingdings" panose="05000000000000000000" pitchFamily="2" charset="2"/>
              </a:rPr>
              <a:t> </a:t>
            </a: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Calibri Light"/>
                <a:sym typeface="Wingdings" panose="05000000000000000000" pitchFamily="2" charset="2"/>
              </a:rPr>
              <a:t>resiliency concerns</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chemeClr val="tx1">
                    <a:lumMod val="75000"/>
                    <a:lumOff val="25000"/>
                  </a:schemeClr>
                </a:solidFill>
                <a:latin typeface="Source Sans Pro" panose="020B0503030403020204" pitchFamily="34" charset="0"/>
                <a:ea typeface="Source Sans Pro" panose="020B0503030403020204" pitchFamily="34" charset="0"/>
                <a:cs typeface="Calibri Light"/>
              </a:rPr>
              <a:t>65/35 </a:t>
            </a:r>
            <a:r>
              <a:rPr lang="en-US" sz="1600" dirty="0">
                <a:solidFill>
                  <a:srgbClr val="535353"/>
                </a:solidFill>
                <a:latin typeface="Source Sans Pro" panose="020B0503030403020204" pitchFamily="34" charset="0"/>
                <a:ea typeface="Source Sans Pro" panose="020B0503030403020204" pitchFamily="34" charset="0"/>
                <a:cs typeface="Calibri Light"/>
              </a:rPr>
              <a:t>split provides a balanced approach, achieving cost-effective procurements and emphasizing projects that provide a strong range of benefits to the grid and consumers, achieve policy goals, and are the most likely to get built</a:t>
            </a:r>
            <a:endParaRPr lang="en-US" sz="1600" b="1" dirty="0">
              <a:solidFill>
                <a:srgbClr val="535353"/>
              </a:solidFill>
              <a:highlight>
                <a:srgbClr val="FFFF00"/>
              </a:highlight>
              <a:latin typeface="Source Sans Pro" panose="020B0503030403020204" pitchFamily="34" charset="0"/>
              <a:ea typeface="Source Sans Pro" panose="020B0503030403020204" pitchFamily="34" charset="0"/>
              <a:cs typeface="Calibri Light"/>
            </a:endParaRP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u="sng" dirty="0">
                <a:solidFill>
                  <a:srgbClr val="535353"/>
                </a:solidFill>
                <a:latin typeface="Source Sans Pro" panose="020B0503030403020204" pitchFamily="34" charset="0"/>
                <a:ea typeface="Source Sans Pro" panose="020B0503030403020204" pitchFamily="34" charset="0"/>
                <a:cs typeface="Calibri Light"/>
              </a:rPr>
              <a:t>Precedent</a:t>
            </a:r>
            <a:r>
              <a:rPr lang="en-US" sz="1600" dirty="0">
                <a:solidFill>
                  <a:srgbClr val="535353"/>
                </a:solidFill>
                <a:latin typeface="Source Sans Pro" panose="020B0503030403020204" pitchFamily="34" charset="0"/>
                <a:ea typeface="Source Sans Pro" panose="020B0503030403020204" pitchFamily="34" charset="0"/>
                <a:cs typeface="Calibri Light"/>
              </a:rPr>
              <a:t> – NYSERDA is planning on a 60/40 price/non-price split for scoring bids in its forthcoming “bulk” battery storage procurement (</a:t>
            </a:r>
            <a:r>
              <a:rPr lang="en-US" sz="1600" i="1" dirty="0">
                <a:solidFill>
                  <a:srgbClr val="535353"/>
                </a:solidFill>
                <a:latin typeface="Source Sans Pro" panose="020B0503030403020204" pitchFamily="34" charset="0"/>
                <a:ea typeface="Source Sans Pro" panose="020B0503030403020204" pitchFamily="34" charset="0"/>
                <a:cs typeface="Calibri Light"/>
              </a:rPr>
              <a:t>see NY DPU, Case 18-E-0130, NYSERDA </a:t>
            </a:r>
            <a:r>
              <a:rPr lang="en-US" sz="1600" i="1" dirty="0">
                <a:solidFill>
                  <a:srgbClr val="535353"/>
                </a:solidFill>
                <a:latin typeface="Source Sans Pro" panose="020B0503030403020204" pitchFamily="34" charset="0"/>
                <a:ea typeface="Source Sans Pro" panose="020B0503030403020204" pitchFamily="34" charset="0"/>
                <a:cs typeface="Calibri Light"/>
                <a:hlinkClick r:id="rId3"/>
              </a:rPr>
              <a:t>Bulk Energy Storage Implementation Plan Proposal</a:t>
            </a:r>
            <a:r>
              <a:rPr lang="en-US" sz="1600" i="1" dirty="0">
                <a:solidFill>
                  <a:srgbClr val="535353"/>
                </a:solidFill>
                <a:latin typeface="Source Sans Pro" panose="020B0503030403020204" pitchFamily="34" charset="0"/>
                <a:ea typeface="Source Sans Pro" panose="020B0503030403020204" pitchFamily="34" charset="0"/>
                <a:cs typeface="Calibri Light"/>
              </a:rPr>
              <a:t>, Sec. 2.5 Bid Evaluation Weighting and Criteria (October 18, 2024)</a:t>
            </a:r>
            <a:r>
              <a:rPr lang="en-US" sz="1600" dirty="0">
                <a:solidFill>
                  <a:srgbClr val="535353"/>
                </a:solidFill>
                <a:latin typeface="Source Sans Pro" panose="020B0503030403020204" pitchFamily="34" charset="0"/>
                <a:ea typeface="Source Sans Pro" panose="020B0503030403020204" pitchFamily="34" charset="0"/>
                <a:cs typeface="Calibri Light"/>
              </a:rPr>
              <a:t>)</a:t>
            </a: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1600" dirty="0">
              <a:latin typeface="Source Sans Pro Light" panose="020B0403030403020204" pitchFamily="34" charset="0"/>
              <a:ea typeface="Source Sans Pro Light" panose="020B0403030403020204" pitchFamily="34" charset="0"/>
            </a:endParaRPr>
          </a:p>
        </p:txBody>
      </p:sp>
    </p:spTree>
    <p:extLst>
      <p:ext uri="{BB962C8B-B14F-4D97-AF65-F5344CB8AC3E}">
        <p14:creationId xmlns:p14="http://schemas.microsoft.com/office/powerpoint/2010/main" val="290243951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8FAB3-C5A2-D37F-DDF0-270F4F5D129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D6256D-B657-E0B7-13D5-F8DDF0CB4550}"/>
              </a:ext>
            </a:extLst>
          </p:cNvPr>
          <p:cNvSpPr/>
          <p:nvPr/>
        </p:nvSpPr>
        <p:spPr>
          <a:xfrm>
            <a:off x="6362700" y="6431192"/>
            <a:ext cx="5143500" cy="215444"/>
          </a:xfrm>
          <a:prstGeom prst="rect">
            <a:avLst/>
          </a:prstGeom>
          <a:solidFill>
            <a:schemeClr val="accent5">
              <a:lumOff val="5098"/>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91" name="Slide Number Placeholder 5">
            <a:extLst>
              <a:ext uri="{FF2B5EF4-FFF2-40B4-BE49-F238E27FC236}">
                <a16:creationId xmlns:a16="http://schemas.microsoft.com/office/drawing/2014/main" id="{64AF1C80-F37C-0C3E-AF7E-A44B05E33B01}"/>
              </a:ext>
            </a:extLst>
          </p:cNvPr>
          <p:cNvSpPr txBox="1">
            <a:spLocks noGrp="1"/>
          </p:cNvSpPr>
          <p:nvPr>
            <p:ph type="sldNum" sz="quarter" idx="2"/>
          </p:nvPr>
        </p:nvSpPr>
        <p:spPr>
          <a:xfrm>
            <a:off x="11553070" y="6440904"/>
            <a:ext cx="207130" cy="19601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8</a:t>
            </a:fld>
            <a:endParaRPr dirty="0"/>
          </a:p>
        </p:txBody>
      </p:sp>
      <p:sp>
        <p:nvSpPr>
          <p:cNvPr id="193" name="Title 3">
            <a:extLst>
              <a:ext uri="{FF2B5EF4-FFF2-40B4-BE49-F238E27FC236}">
                <a16:creationId xmlns:a16="http://schemas.microsoft.com/office/drawing/2014/main" id="{419B30BC-3EE0-784E-F68F-1823C83975CF}"/>
              </a:ext>
            </a:extLst>
          </p:cNvPr>
          <p:cNvSpPr txBox="1"/>
          <p:nvPr/>
        </p:nvSpPr>
        <p:spPr>
          <a:xfrm>
            <a:off x="329185" y="727346"/>
            <a:ext cx="11252596" cy="115350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lstStyle>
            <a:lvl1pPr>
              <a:lnSpc>
                <a:spcPct val="90000"/>
              </a:lnSpc>
              <a:defRPr sz="2400">
                <a:solidFill>
                  <a:srgbClr val="0061A0"/>
                </a:solidFill>
                <a:latin typeface="Playfair Display Bold"/>
                <a:ea typeface="Playfair Display Bold"/>
                <a:cs typeface="Playfair Display Bold"/>
                <a:sym typeface="Playfair Display Bold"/>
              </a:defRPr>
            </a:lvl1pPr>
          </a:lstStyle>
          <a:p>
            <a:r>
              <a:rPr lang="en-US" sz="2800" u="sng" dirty="0"/>
              <a:t>Policy Goal #4 </a:t>
            </a:r>
            <a:r>
              <a:rPr lang="en-US" sz="2800" dirty="0"/>
              <a:t>– Maximize the selection of </a:t>
            </a:r>
            <a:r>
              <a:rPr lang="en-US" sz="2800" u="sng" dirty="0"/>
              <a:t>highly viable</a:t>
            </a:r>
            <a:r>
              <a:rPr lang="en-US" sz="2800" dirty="0"/>
              <a:t> projects that are very likely to get built ahead of 2030</a:t>
            </a:r>
          </a:p>
          <a:p>
            <a:r>
              <a:rPr lang="en-US" sz="2800" dirty="0"/>
              <a:t> </a:t>
            </a:r>
          </a:p>
        </p:txBody>
      </p:sp>
      <p:sp>
        <p:nvSpPr>
          <p:cNvPr id="195" name="Title 3">
            <a:extLst>
              <a:ext uri="{FF2B5EF4-FFF2-40B4-BE49-F238E27FC236}">
                <a16:creationId xmlns:a16="http://schemas.microsoft.com/office/drawing/2014/main" id="{15EE5324-6292-B911-4E86-FDD8FC44E423}"/>
              </a:ext>
            </a:extLst>
          </p:cNvPr>
          <p:cNvSpPr txBox="1"/>
          <p:nvPr/>
        </p:nvSpPr>
        <p:spPr>
          <a:xfrm>
            <a:off x="759788" y="3173612"/>
            <a:ext cx="3478277" cy="5319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lstStyle>
            <a:lvl1pPr algn="ctr">
              <a:lnSpc>
                <a:spcPct val="90000"/>
              </a:lnSpc>
              <a:defRPr sz="1600">
                <a:solidFill>
                  <a:schemeClr val="accent5">
                    <a:lumOff val="5098"/>
                  </a:schemeClr>
                </a:solidFill>
                <a:latin typeface="Playfair Display Bold"/>
                <a:ea typeface="Playfair Display Bold"/>
                <a:cs typeface="Playfair Display Bold"/>
                <a:sym typeface="Playfair Display Bold"/>
              </a:defRPr>
            </a:lvl1pPr>
          </a:lstStyle>
          <a:p>
            <a:r>
              <a:rPr dirty="0"/>
              <a:t>Resilience</a:t>
            </a:r>
          </a:p>
        </p:txBody>
      </p:sp>
      <p:sp>
        <p:nvSpPr>
          <p:cNvPr id="3" name="Content Placeholder 6">
            <a:extLst>
              <a:ext uri="{FF2B5EF4-FFF2-40B4-BE49-F238E27FC236}">
                <a16:creationId xmlns:a16="http://schemas.microsoft.com/office/drawing/2014/main" id="{FAA93313-D148-ED59-B9C0-A8DEEA54791B}"/>
              </a:ext>
            </a:extLst>
          </p:cNvPr>
          <p:cNvSpPr txBox="1"/>
          <p:nvPr/>
        </p:nvSpPr>
        <p:spPr>
          <a:xfrm>
            <a:off x="174381" y="2699523"/>
            <a:ext cx="11378689" cy="428283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lstStyle/>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Project viability – i.e., the likelihood that a selected project gets built – is a critical element of the 2025 storage RFP and should be afforded commensurate scoring</a:t>
            </a:r>
          </a:p>
          <a:p>
            <a:pPr marL="342900" lvl="6"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Calibri Light"/>
              </a:rPr>
              <a:t>We recommend considering project maturity in the Qualitative evaluation, in which additional points would be attributed to projects that demonstrate advanced interconnection and permitting status (e.g., projects with signed GIA’s have more cost certainty than projects still undergoing studies, and should be scored more highly, while still allowing Cluster Study projects to bid, to ensure robust competition). </a:t>
            </a:r>
          </a:p>
          <a:p>
            <a:pPr marL="342900" lvl="6"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Calibri Light"/>
              </a:rPr>
              <a:t>Developer viability – we also recommend qualitative points for developers with demonstrated domestic experience developing, building, owning, and/or operating storage projects</a:t>
            </a: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u="sng" dirty="0">
                <a:solidFill>
                  <a:srgbClr val="535353"/>
                </a:solidFill>
                <a:latin typeface="Source Sans Pro" panose="020B0503030403020204" pitchFamily="34" charset="0"/>
                <a:ea typeface="Source Sans Pro" panose="020B0503030403020204" pitchFamily="34" charset="0"/>
                <a:cs typeface="Calibri Light"/>
              </a:rPr>
              <a:t>MA precedent </a:t>
            </a:r>
            <a:r>
              <a:rPr lang="en-US" sz="1600" dirty="0">
                <a:solidFill>
                  <a:srgbClr val="535353"/>
                </a:solidFill>
                <a:latin typeface="Source Sans Pro" panose="020B0503030403020204" pitchFamily="34" charset="0"/>
                <a:ea typeface="Source Sans Pro" panose="020B0503030403020204" pitchFamily="34" charset="0"/>
                <a:cs typeface="Calibri Light"/>
              </a:rPr>
              <a:t>– recent renewables RFPs have included “</a:t>
            </a:r>
            <a:r>
              <a:rPr lang="en-US" sz="1600" i="1" dirty="0">
                <a:solidFill>
                  <a:srgbClr val="535353"/>
                </a:solidFill>
                <a:latin typeface="Source Sans Pro" panose="020B0503030403020204" pitchFamily="34" charset="0"/>
                <a:ea typeface="Source Sans Pro" panose="020B0503030403020204" pitchFamily="34" charset="0"/>
                <a:cs typeface="Calibri Light"/>
              </a:rPr>
              <a:t>demonstrated</a:t>
            </a:r>
            <a:r>
              <a:rPr lang="en-US" sz="1600" dirty="0">
                <a:solidFill>
                  <a:srgbClr val="535353"/>
                </a:solidFill>
                <a:latin typeface="Source Sans Pro" panose="020B0503030403020204" pitchFamily="34" charset="0"/>
                <a:ea typeface="Source Sans Pro" panose="020B0503030403020204" pitchFamily="34" charset="0"/>
                <a:cs typeface="Calibri Light"/>
              </a:rPr>
              <a:t> </a:t>
            </a:r>
            <a:r>
              <a:rPr lang="en-US" sz="1600" i="1" dirty="0">
                <a:solidFill>
                  <a:srgbClr val="535353"/>
                </a:solidFill>
                <a:latin typeface="Source Sans Pro" panose="020B0503030403020204" pitchFamily="34" charset="0"/>
                <a:ea typeface="Source Sans Pro" panose="020B0503030403020204" pitchFamily="34" charset="0"/>
                <a:cs typeface="Calibri Light"/>
              </a:rPr>
              <a:t>progress in the interconnection process and credibility of interconnection schedule</a:t>
            </a:r>
            <a:r>
              <a:rPr lang="en-US" sz="1600" dirty="0">
                <a:solidFill>
                  <a:srgbClr val="535353"/>
                </a:solidFill>
                <a:latin typeface="Source Sans Pro" panose="020B0503030403020204" pitchFamily="34" charset="0"/>
                <a:ea typeface="Source Sans Pro" panose="020B0503030403020204" pitchFamily="34" charset="0"/>
                <a:cs typeface="Calibri Light"/>
              </a:rPr>
              <a:t>” as part of the Project Viability element in the qualitative bid assessment</a:t>
            </a:r>
            <a:endParaRPr lang="en-US" sz="1600" dirty="0">
              <a:solidFill>
                <a:srgbClr val="535353"/>
              </a:solidFill>
              <a:highlight>
                <a:srgbClr val="FFFF00"/>
              </a:highlight>
              <a:latin typeface="Source Sans Pro" panose="020B0503030403020204" pitchFamily="34" charset="0"/>
              <a:ea typeface="Source Sans Pro" panose="020B0503030403020204" pitchFamily="34" charset="0"/>
              <a:cs typeface="Calibri Light"/>
            </a:endParaRP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dirty="0">
                <a:solidFill>
                  <a:srgbClr val="535353"/>
                </a:solidFill>
                <a:latin typeface="Source Sans Pro" panose="020B0503030403020204" pitchFamily="34" charset="0"/>
                <a:ea typeface="Source Sans Pro" panose="020B0503030403020204" pitchFamily="34" charset="0"/>
                <a:cs typeface="Calibri Light"/>
              </a:rPr>
              <a:t>Accomplishes several policy goals:</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dirty="0">
                <a:solidFill>
                  <a:srgbClr val="535353"/>
                </a:solidFill>
                <a:latin typeface="Source Sans Pro" panose="020B0503030403020204" pitchFamily="34" charset="0"/>
                <a:ea typeface="Source Sans Pro" panose="020B0503030403020204" pitchFamily="34" charset="0"/>
                <a:cs typeface="Calibri Light"/>
              </a:rPr>
              <a:t>Projects will have cost certainty and less risk to future pricing and delays, leading to more accurate and higher-quality pool of bids</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dirty="0">
                <a:solidFill>
                  <a:srgbClr val="535353"/>
                </a:solidFill>
                <a:latin typeface="Source Sans Pro" panose="020B0503030403020204" pitchFamily="34" charset="0"/>
                <a:ea typeface="Source Sans Pro" panose="020B0503030403020204" pitchFamily="34" charset="0"/>
                <a:cs typeface="Calibri Light"/>
              </a:rPr>
              <a:t>Higher rate of selected projects will reach COD with </a:t>
            </a:r>
            <a:r>
              <a:rPr lang="en-US" sz="1400" dirty="0">
                <a:solidFill>
                  <a:schemeClr val="tx1">
                    <a:lumMod val="65000"/>
                    <a:lumOff val="35000"/>
                  </a:schemeClr>
                </a:solidFill>
                <a:latin typeface="Source Sans Pro" panose="020B0503030403020204" pitchFamily="34" charset="0"/>
                <a:ea typeface="Source Sans Pro" panose="020B0503030403020204" pitchFamily="34" charset="0"/>
                <a:cs typeface="Calibri Light"/>
              </a:rPr>
              <a:t>less project attrition among awarded bids</a:t>
            </a:r>
            <a:endParaRPr lang="en-US" sz="1400" dirty="0">
              <a:solidFill>
                <a:srgbClr val="535353"/>
              </a:solidFill>
              <a:latin typeface="Source Sans Pro" panose="020B0503030403020204" pitchFamily="34" charset="0"/>
              <a:ea typeface="Source Sans Pro" panose="020B0503030403020204" pitchFamily="34" charset="0"/>
              <a:cs typeface="Calibri Light"/>
            </a:endParaRPr>
          </a:p>
          <a:p>
            <a:endParaRPr lang="en-US" dirty="0">
              <a:effectLst/>
            </a:endParaRP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1600" b="1" dirty="0">
              <a:solidFill>
                <a:srgbClr val="535353"/>
              </a:solidFill>
              <a:highlight>
                <a:srgbClr val="FFFF00"/>
              </a:highlight>
              <a:latin typeface="Source Sans Pro Light" panose="020B0403030403020204" pitchFamily="34" charset="0"/>
              <a:ea typeface="Source Sans Pro Light" panose="020B0403030403020204" pitchFamily="34" charset="0"/>
              <a:cs typeface="Calibri Light"/>
            </a:endParaRP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1600" dirty="0">
              <a:latin typeface="Source Sans Pro Light" panose="020B0403030403020204" pitchFamily="34" charset="0"/>
              <a:ea typeface="Source Sans Pro Light" panose="020B0403030403020204" pitchFamily="34" charset="0"/>
            </a:endParaRPr>
          </a:p>
        </p:txBody>
      </p:sp>
      <p:sp>
        <p:nvSpPr>
          <p:cNvPr id="5" name="TextBox 4">
            <a:extLst>
              <a:ext uri="{FF2B5EF4-FFF2-40B4-BE49-F238E27FC236}">
                <a16:creationId xmlns:a16="http://schemas.microsoft.com/office/drawing/2014/main" id="{633DFB50-1BE3-2E22-69AD-E2A61B068941}"/>
              </a:ext>
            </a:extLst>
          </p:cNvPr>
          <p:cNvSpPr txBox="1"/>
          <p:nvPr/>
        </p:nvSpPr>
        <p:spPr>
          <a:xfrm>
            <a:off x="329185" y="1702035"/>
            <a:ext cx="10877221" cy="7745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spcBef>
                <a:spcPts val="1000"/>
              </a:spcBef>
              <a:buClr>
                <a:schemeClr val="accent2"/>
              </a:buClr>
              <a:buSzPct val="100000"/>
              <a:defRPr>
                <a:solidFill>
                  <a:srgbClr val="535353"/>
                </a:solidFill>
                <a:latin typeface="Calibri Light"/>
                <a:ea typeface="Calibri Light"/>
                <a:cs typeface="Calibri Light"/>
                <a:sym typeface="Calibri Light"/>
              </a:defRPr>
            </a:pPr>
            <a:r>
              <a:rPr lang="en-US" i="1" u="sng" dirty="0">
                <a:solidFill>
                  <a:srgbClr val="0061A0"/>
                </a:solidFill>
                <a:latin typeface="Source Sans Pro Black" panose="020B0803030403020204" pitchFamily="34" charset="0"/>
                <a:ea typeface="Source Sans Pro Black" panose="020B0803030403020204" pitchFamily="34" charset="0"/>
                <a:cs typeface="Calibri Light"/>
              </a:rPr>
              <a:t>Recommendation – </a:t>
            </a:r>
            <a:r>
              <a:rPr lang="en-US" i="1" u="sng" dirty="0">
                <a:solidFill>
                  <a:schemeClr val="accent2"/>
                </a:solidFill>
                <a:latin typeface="Source Sans Pro Black" panose="020B0803030403020204" pitchFamily="34" charset="0"/>
                <a:ea typeface="Source Sans Pro Black" panose="020B0803030403020204" pitchFamily="34" charset="0"/>
                <a:cs typeface="Calibri Light"/>
              </a:rPr>
              <a:t>Allow projects in the ISO-NE Cluster Study process to bid, and award additional qualitative points to projects in advanced development</a:t>
            </a:r>
          </a:p>
        </p:txBody>
      </p:sp>
    </p:spTree>
    <p:extLst>
      <p:ext uri="{BB962C8B-B14F-4D97-AF65-F5344CB8AC3E}">
        <p14:creationId xmlns:p14="http://schemas.microsoft.com/office/powerpoint/2010/main" val="229728685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EA21D-289D-3A1E-30A6-39C7EB61ACB9}"/>
            </a:ext>
          </a:extLst>
        </p:cNvPr>
        <p:cNvGrpSpPr/>
        <p:nvPr/>
      </p:nvGrpSpPr>
      <p:grpSpPr>
        <a:xfrm>
          <a:off x="0" y="0"/>
          <a:ext cx="0" cy="0"/>
          <a:chOff x="0" y="0"/>
          <a:chExt cx="0" cy="0"/>
        </a:xfrm>
      </p:grpSpPr>
      <p:sp>
        <p:nvSpPr>
          <p:cNvPr id="191" name="Slide Number Placeholder 5">
            <a:extLst>
              <a:ext uri="{FF2B5EF4-FFF2-40B4-BE49-F238E27FC236}">
                <a16:creationId xmlns:a16="http://schemas.microsoft.com/office/drawing/2014/main" id="{7EC3B4D7-CEE8-3EC8-3768-A73973BE3A7C}"/>
              </a:ext>
            </a:extLst>
          </p:cNvPr>
          <p:cNvSpPr txBox="1">
            <a:spLocks noGrp="1"/>
          </p:cNvSpPr>
          <p:nvPr>
            <p:ph type="sldNum" sz="quarter" idx="2"/>
          </p:nvPr>
        </p:nvSpPr>
        <p:spPr>
          <a:xfrm>
            <a:off x="11553070" y="6440904"/>
            <a:ext cx="207130" cy="1960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8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0">
                <a:lnSpc>
                  <a:spcPct val="100000"/>
                </a:lnSpc>
                <a:spcBef>
                  <a:spcPts val="0"/>
                </a:spcBef>
                <a:spcAft>
                  <a:spcPts val="0"/>
                </a:spcAft>
                <a:buClrTx/>
                <a:buSzTx/>
                <a:buFontTx/>
                <a:buNone/>
                <a:tabLst/>
                <a:defRPr/>
              </a:pPr>
              <a:t>9</a:t>
            </a:fld>
            <a:endParaRPr kumimoji="0" sz="8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93" name="Title 3">
            <a:extLst>
              <a:ext uri="{FF2B5EF4-FFF2-40B4-BE49-F238E27FC236}">
                <a16:creationId xmlns:a16="http://schemas.microsoft.com/office/drawing/2014/main" id="{FF42FC76-4F7C-BDE7-5702-4A7F1E3E3201}"/>
              </a:ext>
            </a:extLst>
          </p:cNvPr>
          <p:cNvSpPr txBox="1"/>
          <p:nvPr/>
        </p:nvSpPr>
        <p:spPr>
          <a:xfrm>
            <a:off x="329185" y="803483"/>
            <a:ext cx="11252596" cy="7371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nSpc>
                <a:spcPct val="90000"/>
              </a:lnSpc>
              <a:defRPr sz="2400">
                <a:solidFill>
                  <a:srgbClr val="0061A0"/>
                </a:solidFill>
                <a:latin typeface="Playfair Display Bold"/>
                <a:ea typeface="Playfair Display Bold"/>
                <a:cs typeface="Playfair Display Bold"/>
                <a:sym typeface="Playfair Display Bold"/>
              </a:defRPr>
            </a:lvl1pPr>
          </a:lstStyle>
          <a:p>
            <a:pPr marL="0" marR="0" lvl="0" indent="0" algn="l" defTabSz="914400" rtl="0" eaLnBrk="1" fontAlgn="auto" latinLnBrk="0" hangingPunct="0">
              <a:lnSpc>
                <a:spcPct val="90000"/>
              </a:lnSpc>
              <a:spcBef>
                <a:spcPts val="0"/>
              </a:spcBef>
              <a:spcAft>
                <a:spcPts val="0"/>
              </a:spcAft>
              <a:buClrTx/>
              <a:buSzTx/>
              <a:buFontTx/>
              <a:buNone/>
              <a:tabLst/>
              <a:defRPr/>
            </a:pPr>
            <a:r>
              <a:rPr kumimoji="0" lang="en-US" sz="2800" b="0" i="0" u="sng" strike="noStrike" kern="0" cap="none" spc="0" normalizeH="0" baseline="0" noProof="0" dirty="0">
                <a:ln>
                  <a:noFill/>
                </a:ln>
                <a:solidFill>
                  <a:srgbClr val="0061A0"/>
                </a:solidFill>
                <a:effectLst/>
                <a:uLnTx/>
                <a:uFillTx/>
                <a:latin typeface="Playfair Display Bold"/>
                <a:sym typeface="Playfair Display Bold"/>
              </a:rPr>
              <a:t>Policy Goal #5 </a:t>
            </a:r>
            <a:r>
              <a:rPr kumimoji="0" lang="en-US" sz="2800" b="0" i="0" u="none" strike="noStrike" kern="0" cap="none" spc="0" normalizeH="0" baseline="0" noProof="0" dirty="0">
                <a:ln>
                  <a:noFill/>
                </a:ln>
                <a:solidFill>
                  <a:srgbClr val="0061A0"/>
                </a:solidFill>
                <a:effectLst/>
                <a:uLnTx/>
                <a:uFillTx/>
                <a:latin typeface="Playfair Display Bold"/>
                <a:sym typeface="Playfair Display Bold"/>
              </a:rPr>
              <a:t>– Emphasize projects that deliver enhanced grid benefits in key geographic locations in MA</a:t>
            </a:r>
          </a:p>
          <a:p>
            <a:pPr marL="0" marR="0" lvl="0" indent="0" algn="l" defTabSz="914400" rtl="0" eaLnBrk="1" fontAlgn="auto" latinLnBrk="0" hangingPunct="0">
              <a:lnSpc>
                <a:spcPct val="9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61A0"/>
                </a:solidFill>
                <a:effectLst/>
                <a:uLnTx/>
                <a:uFillTx/>
                <a:latin typeface="Playfair Display Bold"/>
                <a:sym typeface="Playfair Display Bold"/>
              </a:rPr>
              <a:t> </a:t>
            </a:r>
          </a:p>
        </p:txBody>
      </p:sp>
      <p:sp>
        <p:nvSpPr>
          <p:cNvPr id="195" name="Title 3">
            <a:extLst>
              <a:ext uri="{FF2B5EF4-FFF2-40B4-BE49-F238E27FC236}">
                <a16:creationId xmlns:a16="http://schemas.microsoft.com/office/drawing/2014/main" id="{A3A09C14-9F92-C1FF-5ECA-3AA96DED8A33}"/>
              </a:ext>
            </a:extLst>
          </p:cNvPr>
          <p:cNvSpPr txBox="1"/>
          <p:nvPr/>
        </p:nvSpPr>
        <p:spPr>
          <a:xfrm>
            <a:off x="759788" y="3173612"/>
            <a:ext cx="3478277" cy="5319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lnSpc>
                <a:spcPct val="90000"/>
              </a:lnSpc>
              <a:defRPr sz="1600">
                <a:solidFill>
                  <a:schemeClr val="accent5">
                    <a:lumOff val="5098"/>
                  </a:schemeClr>
                </a:solidFill>
                <a:latin typeface="Playfair Display Bold"/>
                <a:ea typeface="Playfair Display Bold"/>
                <a:cs typeface="Playfair Display Bold"/>
                <a:sym typeface="Playfair Display Bold"/>
              </a:defRPr>
            </a:lvl1pPr>
          </a:lstStyle>
          <a:p>
            <a:pPr marL="0" marR="0" lvl="0" indent="0" algn="ctr" defTabSz="914400" rtl="0" eaLnBrk="1" fontAlgn="auto" latinLnBrk="0" hangingPunct="0">
              <a:lnSpc>
                <a:spcPct val="90000"/>
              </a:lnSpc>
              <a:spcBef>
                <a:spcPts val="0"/>
              </a:spcBef>
              <a:spcAft>
                <a:spcPts val="0"/>
              </a:spcAft>
              <a:buClrTx/>
              <a:buSzTx/>
              <a:buFontTx/>
              <a:buNone/>
              <a:tabLst/>
              <a:defRPr/>
            </a:pPr>
            <a:r>
              <a:rPr kumimoji="0" sz="1600" b="0" i="0" u="none" strike="noStrike" kern="0" cap="none" spc="0" normalizeH="0" baseline="0" noProof="0" dirty="0">
                <a:ln>
                  <a:noFill/>
                </a:ln>
                <a:solidFill>
                  <a:srgbClr val="F2F2F2">
                    <a:lumOff val="5098"/>
                  </a:srgbClr>
                </a:solidFill>
                <a:effectLst/>
                <a:uLnTx/>
                <a:uFillTx/>
                <a:latin typeface="Playfair Display Bold"/>
                <a:sym typeface="Playfair Display Bold"/>
              </a:rPr>
              <a:t>Resilience</a:t>
            </a:r>
          </a:p>
        </p:txBody>
      </p:sp>
      <p:sp>
        <p:nvSpPr>
          <p:cNvPr id="3" name="Content Placeholder 6">
            <a:extLst>
              <a:ext uri="{FF2B5EF4-FFF2-40B4-BE49-F238E27FC236}">
                <a16:creationId xmlns:a16="http://schemas.microsoft.com/office/drawing/2014/main" id="{43A3459B-0A46-611B-2907-D39ECBFFF2A9}"/>
              </a:ext>
            </a:extLst>
          </p:cNvPr>
          <p:cNvSpPr txBox="1"/>
          <p:nvPr/>
        </p:nvSpPr>
        <p:spPr>
          <a:xfrm>
            <a:off x="329185" y="1540671"/>
            <a:ext cx="11375231" cy="4780401"/>
          </a:xfrm>
          <a:prstGeom prst="rect">
            <a:avLst/>
          </a:prstGeom>
          <a:ln w="3175">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marL="0" marR="0" lvl="0" indent="0" algn="l" defTabSz="914400" rtl="0" eaLnBrk="1" fontAlgn="auto" latinLnBrk="0" hangingPunct="0">
              <a:lnSpc>
                <a:spcPct val="100000"/>
              </a:lnSpc>
              <a:spcBef>
                <a:spcPts val="1000"/>
              </a:spcBef>
              <a:spcAft>
                <a:spcPts val="0"/>
              </a:spcAft>
              <a:buClr>
                <a:srgbClr val="0067A7"/>
              </a:buClr>
              <a:buSzPct val="100000"/>
              <a:buFontTx/>
              <a:buNone/>
              <a:tabLst/>
              <a:defRPr>
                <a:solidFill>
                  <a:srgbClr val="535353"/>
                </a:solidFill>
                <a:latin typeface="Calibri Light"/>
                <a:ea typeface="Calibri Light"/>
                <a:cs typeface="Calibri Light"/>
                <a:sym typeface="Calibri Light"/>
              </a:defRPr>
            </a:pPr>
            <a:r>
              <a:rPr kumimoji="0" lang="en-US" sz="2000" b="0" i="1" u="none" strike="noStrike" kern="0" cap="none" spc="0" normalizeH="0" baseline="0" noProof="0" dirty="0">
                <a:ln>
                  <a:noFill/>
                </a:ln>
                <a:solidFill>
                  <a:srgbClr val="0061A0"/>
                </a:solidFill>
                <a:effectLst/>
                <a:uLnTx/>
                <a:uFillTx/>
                <a:latin typeface="Source Sans Pro Black" panose="020B0803030403020204" pitchFamily="34" charset="0"/>
                <a:ea typeface="Source Sans Pro Black" panose="020B0803030403020204" pitchFamily="34" charset="0"/>
                <a:cs typeface="Calibri Light"/>
                <a:sym typeface="Calibri Light"/>
              </a:rPr>
              <a:t>Recommendation – Award additional points to projects that demonstrate critical grid benefits (enhanced reliability, reduced winter electricity price spikes, etc.)</a:t>
            </a:r>
          </a:p>
          <a:p>
            <a:pPr marL="342900" marR="0" lvl="0" indent="-342900" algn="l" defTabSz="914400" rtl="0" eaLnBrk="1" fontAlgn="auto" latinLnBrk="0" hangingPunct="0">
              <a:lnSpc>
                <a:spcPct val="100000"/>
              </a:lnSpc>
              <a:spcBef>
                <a:spcPts val="1000"/>
              </a:spcBef>
              <a:spcAft>
                <a:spcPts val="0"/>
              </a:spcAft>
              <a:buClr>
                <a:srgbClr val="0067A7"/>
              </a:buClr>
              <a:buSzPct val="100000"/>
              <a:buFont typeface="Arial" panose="020B0604020202020204" pitchFamily="34" charset="0"/>
              <a:buChar char="•"/>
              <a:tabLst/>
              <a:defRPr>
                <a:solidFill>
                  <a:srgbClr val="535353"/>
                </a:solidFill>
                <a:latin typeface="Calibri Light"/>
                <a:ea typeface="Calibri Light"/>
                <a:cs typeface="Calibri Light"/>
                <a:sym typeface="Calibri Light"/>
              </a:defRPr>
            </a:pPr>
            <a:r>
              <a:rPr kumimoji="0" lang="en-US" sz="1600" b="0" i="0" u="sng"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Limits of CPS program to date</a:t>
            </a:r>
            <a:r>
              <a:rPr kumimoji="0" lang="en-US" sz="16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a:t>
            </a:r>
          </a:p>
          <a:p>
            <a:pPr marL="742950" marR="0" lvl="1" indent="-285750" algn="l" defTabSz="914400" rtl="0" eaLnBrk="1" fontAlgn="auto" latinLnBrk="0" hangingPunct="0">
              <a:lnSpc>
                <a:spcPct val="100000"/>
              </a:lnSpc>
              <a:spcBef>
                <a:spcPts val="600"/>
              </a:spcBef>
              <a:spcAft>
                <a:spcPts val="600"/>
              </a:spcAft>
              <a:buClrTx/>
              <a:buSzTx/>
              <a:buFont typeface="Arial" panose="020B0604020202020204" pitchFamily="34" charset="0"/>
              <a:buChar char="•"/>
              <a:tabLst/>
              <a:defRPr>
                <a:solidFill>
                  <a:srgbClr val="535353"/>
                </a:solidFill>
                <a:latin typeface="Calibri Light"/>
                <a:ea typeface="Calibri Light"/>
                <a:cs typeface="Calibri Light"/>
                <a:sym typeface="Calibri Light"/>
              </a:defRPr>
            </a:pP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Battery storage can provide more value to MA ratepayers and the grid than is reflected in the CPS program</a:t>
            </a:r>
          </a:p>
          <a:p>
            <a:pPr marL="742950" marR="0" lvl="1" indent="-285750" algn="l" defTabSz="914400" rtl="0" eaLnBrk="1" fontAlgn="auto" latinLnBrk="0" hangingPunct="0">
              <a:lnSpc>
                <a:spcPct val="100000"/>
              </a:lnSpc>
              <a:spcBef>
                <a:spcPts val="600"/>
              </a:spcBef>
              <a:spcAft>
                <a:spcPts val="600"/>
              </a:spcAft>
              <a:buClrTx/>
              <a:buSzTx/>
              <a:buFont typeface="Arial" panose="020B0604020202020204" pitchFamily="34" charset="0"/>
              <a:buChar char="•"/>
              <a:tabLst/>
              <a:defRPr>
                <a:solidFill>
                  <a:srgbClr val="535353"/>
                </a:solidFill>
                <a:latin typeface="Calibri Light"/>
                <a:ea typeface="Calibri Light"/>
                <a:cs typeface="Calibri Light"/>
                <a:sym typeface="Calibri Light"/>
              </a:defRPr>
            </a:pP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Of note, the program doesn’t provide added value to projects in strategic locations in the state; recommend that DOER evaluate the locational benefit of projects when evaluating bids and award bonus points to projects that would provide an enhanced locational benefit</a:t>
            </a:r>
          </a:p>
          <a:p>
            <a:pPr marL="342900" marR="0" lvl="0" indent="-342900" algn="l" defTabSz="914400" rtl="0" eaLnBrk="1" fontAlgn="auto" latinLnBrk="0" hangingPunct="0">
              <a:lnSpc>
                <a:spcPct val="100000"/>
              </a:lnSpc>
              <a:spcBef>
                <a:spcPts val="1000"/>
              </a:spcBef>
              <a:spcAft>
                <a:spcPts val="0"/>
              </a:spcAft>
              <a:buClr>
                <a:srgbClr val="0067A7"/>
              </a:buClr>
              <a:buSzPct val="100000"/>
              <a:buFont typeface="Arial" panose="020B0604020202020204" pitchFamily="34" charset="0"/>
              <a:buChar char="•"/>
              <a:tabLst/>
              <a:defRPr>
                <a:solidFill>
                  <a:srgbClr val="535353"/>
                </a:solidFill>
                <a:latin typeface="Calibri Light"/>
                <a:ea typeface="Calibri Light"/>
                <a:cs typeface="Calibri Light"/>
                <a:sym typeface="Calibri Light"/>
              </a:defRPr>
            </a:pPr>
            <a:r>
              <a:rPr kumimoji="0" lang="en-US" sz="1600" b="1" i="1"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DOER has significant legislative authority and precedent for valuing local grid benefits in the 2025 storage procurement</a:t>
            </a:r>
          </a:p>
          <a:p>
            <a:pPr marL="742950" marR="0" lvl="1" indent="-285750" algn="l" defTabSz="914400" rtl="0" eaLnBrk="1" fontAlgn="auto" latinLnBrk="0" hangingPunct="0">
              <a:lnSpc>
                <a:spcPct val="100000"/>
              </a:lnSpc>
              <a:spcBef>
                <a:spcPts val="600"/>
              </a:spcBef>
              <a:spcAft>
                <a:spcPts val="600"/>
              </a:spcAft>
              <a:buClrTx/>
              <a:buSzTx/>
              <a:buFont typeface="Arial" panose="020B0604020202020204" pitchFamily="34" charset="0"/>
              <a:buChar char="•"/>
              <a:tabLst/>
              <a:defRPr>
                <a:solidFill>
                  <a:srgbClr val="535353"/>
                </a:solidFill>
                <a:latin typeface="Calibri Light"/>
                <a:ea typeface="Calibri Light"/>
                <a:cs typeface="Calibri Light"/>
                <a:sym typeface="Calibri Light"/>
              </a:defRPr>
            </a:pPr>
            <a:r>
              <a:rPr kumimoji="0" lang="en-US" sz="1400" b="0" i="0" u="sng"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2024 Energy Act </a:t>
            </a: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 Authorizes DOER in the Sec.  83E procurement to give preference to proposals that provide additional benefits or value to the electric power grid or communities, including, but not limited to: “</a:t>
            </a:r>
            <a:r>
              <a:rPr kumimoji="0" lang="en-US" sz="1400" b="0" i="1"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supporting grid resiliency and transmission needs in specific geographic locations</a:t>
            </a: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 (</a:t>
            </a:r>
            <a:r>
              <a:rPr kumimoji="0" lang="en-US" sz="1400" b="0" i="1"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lines 2315-2323</a:t>
            </a: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a:t>
            </a:r>
            <a:endParaRPr kumimoji="0" lang="en-US" sz="1400" b="0" i="0" u="none" strike="noStrike" kern="0" cap="none" spc="0" normalizeH="0" baseline="0" noProof="0" dirty="0">
              <a:ln>
                <a:noFill/>
              </a:ln>
              <a:solidFill>
                <a:srgbClr val="535353"/>
              </a:solidFill>
              <a:effectLst/>
              <a:highlight>
                <a:srgbClr val="FFFF00"/>
              </a:highlight>
              <a:uLnTx/>
              <a:uFillTx/>
              <a:latin typeface="Source Sans Pro" panose="020B0503030403020204" pitchFamily="34" charset="0"/>
              <a:ea typeface="Source Sans Pro" panose="020B0503030403020204" pitchFamily="34" charset="0"/>
              <a:cs typeface="Calibri Light"/>
              <a:sym typeface="Calibri Light"/>
            </a:endParaRPr>
          </a:p>
          <a:p>
            <a:pPr marL="742950" marR="0" lvl="1" indent="-285750" algn="l" defTabSz="914400" rtl="0" eaLnBrk="1" fontAlgn="auto" latinLnBrk="0" hangingPunct="0">
              <a:lnSpc>
                <a:spcPct val="100000"/>
              </a:lnSpc>
              <a:spcBef>
                <a:spcPts val="600"/>
              </a:spcBef>
              <a:spcAft>
                <a:spcPts val="600"/>
              </a:spcAft>
              <a:buClrTx/>
              <a:buSzTx/>
              <a:buFont typeface="Arial" panose="020B0604020202020204" pitchFamily="34" charset="0"/>
              <a:buChar char="•"/>
              <a:tabLst/>
              <a:defRPr>
                <a:solidFill>
                  <a:srgbClr val="535353"/>
                </a:solidFill>
                <a:latin typeface="Calibri Light"/>
                <a:ea typeface="Calibri Light"/>
                <a:cs typeface="Calibri Light"/>
                <a:sym typeface="Calibri Light"/>
              </a:defRPr>
            </a:pPr>
            <a:r>
              <a:rPr kumimoji="0" lang="en-US" sz="1400" b="0" i="0" u="sng"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MA Precedent </a:t>
            </a: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 Recent renewables RFPs have included </a:t>
            </a:r>
            <a:r>
              <a:rPr kumimoji="0" lang="en-US" sz="1400" b="1" i="1"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Reliability Benefits </a:t>
            </a: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as a key factor in the qualitative bid assessment, in particular: “</a:t>
            </a:r>
            <a:r>
              <a:rPr kumimoji="0" lang="en-US" sz="1400" b="0" i="1"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ability to provide enhanced electricity reliability within the Commonwealth</a:t>
            </a: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 and “</a:t>
            </a:r>
            <a:r>
              <a:rPr kumimoji="0" lang="en-US" sz="1400" b="0" i="1"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contributing to reducing winter electricity price spikes</a:t>
            </a: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 (</a:t>
            </a:r>
            <a:r>
              <a:rPr kumimoji="0" lang="en-US" sz="1400" b="0" i="1"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84C IV RFP, Sec. 2.2.3.2</a:t>
            </a: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a:t>
            </a:r>
          </a:p>
          <a:p>
            <a:pPr marL="742950" marR="0" lvl="1" indent="-285750" algn="l" defTabSz="914400" rtl="0" eaLnBrk="1" fontAlgn="auto" latinLnBrk="0" hangingPunct="0">
              <a:lnSpc>
                <a:spcPct val="100000"/>
              </a:lnSpc>
              <a:spcBef>
                <a:spcPts val="600"/>
              </a:spcBef>
              <a:spcAft>
                <a:spcPts val="600"/>
              </a:spcAft>
              <a:buClrTx/>
              <a:buSzTx/>
              <a:buFont typeface="Arial" panose="020B0604020202020204" pitchFamily="34" charset="0"/>
              <a:buChar char="•"/>
              <a:tabLst/>
              <a:defRPr>
                <a:solidFill>
                  <a:srgbClr val="535353"/>
                </a:solidFill>
                <a:latin typeface="Calibri Light"/>
                <a:ea typeface="Calibri Light"/>
                <a:cs typeface="Calibri Light"/>
                <a:sym typeface="Calibri Light"/>
              </a:defRPr>
            </a:pPr>
            <a:r>
              <a:rPr kumimoji="0" lang="en-US" sz="1400" b="0" i="0" u="sng"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Grid Benefits in Cost Assessment </a:t>
            </a:r>
            <a:r>
              <a:rPr kumimoji="0" lang="en-US" sz="14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 e.g., avoided transmission congestion costs, reductions in loss of load in extreme winter events, etc.—should also be considered as key benefits in the </a:t>
            </a:r>
            <a:r>
              <a:rPr kumimoji="0" lang="en-US" sz="1400" b="1" i="0" u="sng"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Calibri Light"/>
                <a:sym typeface="Calibri Light"/>
              </a:rPr>
              <a:t>Quantitative Analysis</a:t>
            </a:r>
          </a:p>
        </p:txBody>
      </p:sp>
      <p:sp>
        <p:nvSpPr>
          <p:cNvPr id="2" name="Rectangle 1">
            <a:extLst>
              <a:ext uri="{FF2B5EF4-FFF2-40B4-BE49-F238E27FC236}">
                <a16:creationId xmlns:a16="http://schemas.microsoft.com/office/drawing/2014/main" id="{9AD721D0-FEB7-1EF4-5797-5169C020893A}"/>
              </a:ext>
            </a:extLst>
          </p:cNvPr>
          <p:cNvSpPr/>
          <p:nvPr/>
        </p:nvSpPr>
        <p:spPr>
          <a:xfrm>
            <a:off x="6362700" y="6431192"/>
            <a:ext cx="5143500" cy="215444"/>
          </a:xfrm>
          <a:prstGeom prst="rect">
            <a:avLst/>
          </a:prstGeom>
          <a:solidFill>
            <a:schemeClr val="accent5">
              <a:lumOff val="5098"/>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387584664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2E2B4-8D3D-CA12-8BE5-6955F9FA851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4127556-DCB0-F019-4D53-1D110669DBAD}"/>
              </a:ext>
            </a:extLst>
          </p:cNvPr>
          <p:cNvSpPr/>
          <p:nvPr/>
        </p:nvSpPr>
        <p:spPr>
          <a:xfrm>
            <a:off x="6362700" y="6431192"/>
            <a:ext cx="5143500" cy="215444"/>
          </a:xfrm>
          <a:prstGeom prst="rect">
            <a:avLst/>
          </a:prstGeom>
          <a:solidFill>
            <a:schemeClr val="accent5">
              <a:lumOff val="5098"/>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91" name="Slide Number Placeholder 5">
            <a:extLst>
              <a:ext uri="{FF2B5EF4-FFF2-40B4-BE49-F238E27FC236}">
                <a16:creationId xmlns:a16="http://schemas.microsoft.com/office/drawing/2014/main" id="{F3EC5D70-5C7A-091C-646A-60FE61A7A685}"/>
              </a:ext>
            </a:extLst>
          </p:cNvPr>
          <p:cNvSpPr txBox="1">
            <a:spLocks noGrp="1"/>
          </p:cNvSpPr>
          <p:nvPr>
            <p:ph type="sldNum" sz="quarter" idx="2"/>
          </p:nvPr>
        </p:nvSpPr>
        <p:spPr>
          <a:xfrm>
            <a:off x="11553070" y="6440904"/>
            <a:ext cx="207130" cy="19601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10</a:t>
            </a:fld>
            <a:endParaRPr dirty="0"/>
          </a:p>
        </p:txBody>
      </p:sp>
      <p:sp>
        <p:nvSpPr>
          <p:cNvPr id="193" name="Title 3">
            <a:extLst>
              <a:ext uri="{FF2B5EF4-FFF2-40B4-BE49-F238E27FC236}">
                <a16:creationId xmlns:a16="http://schemas.microsoft.com/office/drawing/2014/main" id="{3371E394-F99E-700F-E24E-AA1543E39506}"/>
              </a:ext>
            </a:extLst>
          </p:cNvPr>
          <p:cNvSpPr txBox="1"/>
          <p:nvPr/>
        </p:nvSpPr>
        <p:spPr>
          <a:xfrm>
            <a:off x="329185" y="803483"/>
            <a:ext cx="11252596" cy="73718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lstStyle>
            <a:lvl1pPr>
              <a:lnSpc>
                <a:spcPct val="90000"/>
              </a:lnSpc>
              <a:defRPr sz="2400">
                <a:solidFill>
                  <a:srgbClr val="0061A0"/>
                </a:solidFill>
                <a:latin typeface="Playfair Display Bold"/>
                <a:ea typeface="Playfair Display Bold"/>
                <a:cs typeface="Playfair Display Bold"/>
                <a:sym typeface="Playfair Display Bold"/>
              </a:defRPr>
            </a:lvl1pPr>
          </a:lstStyle>
          <a:p>
            <a:r>
              <a:rPr lang="en-US" sz="2800" u="sng" dirty="0"/>
              <a:t>Policy Goal #6 </a:t>
            </a:r>
            <a:r>
              <a:rPr lang="en-US" sz="2800" dirty="0"/>
              <a:t>– Ensure that storage projects are providing value in environmental justice and/or transitioning energy communities</a:t>
            </a:r>
          </a:p>
          <a:p>
            <a:r>
              <a:rPr lang="en-US" sz="2800" dirty="0"/>
              <a:t> </a:t>
            </a:r>
          </a:p>
        </p:txBody>
      </p:sp>
      <p:sp>
        <p:nvSpPr>
          <p:cNvPr id="195" name="Title 3">
            <a:extLst>
              <a:ext uri="{FF2B5EF4-FFF2-40B4-BE49-F238E27FC236}">
                <a16:creationId xmlns:a16="http://schemas.microsoft.com/office/drawing/2014/main" id="{4A92F52F-17F6-81F2-ACAA-1FADCEBBDF09}"/>
              </a:ext>
            </a:extLst>
          </p:cNvPr>
          <p:cNvSpPr txBox="1"/>
          <p:nvPr/>
        </p:nvSpPr>
        <p:spPr>
          <a:xfrm>
            <a:off x="759788" y="3173612"/>
            <a:ext cx="3478277" cy="5319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lstStyle>
            <a:lvl1pPr algn="ctr">
              <a:lnSpc>
                <a:spcPct val="90000"/>
              </a:lnSpc>
              <a:defRPr sz="1600">
                <a:solidFill>
                  <a:schemeClr val="accent5">
                    <a:lumOff val="5098"/>
                  </a:schemeClr>
                </a:solidFill>
                <a:latin typeface="Playfair Display Bold"/>
                <a:ea typeface="Playfair Display Bold"/>
                <a:cs typeface="Playfair Display Bold"/>
                <a:sym typeface="Playfair Display Bold"/>
              </a:defRPr>
            </a:lvl1pPr>
          </a:lstStyle>
          <a:p>
            <a:r>
              <a:rPr dirty="0"/>
              <a:t>Resilience</a:t>
            </a:r>
          </a:p>
        </p:txBody>
      </p:sp>
      <p:sp>
        <p:nvSpPr>
          <p:cNvPr id="3" name="Content Placeholder 6">
            <a:extLst>
              <a:ext uri="{FF2B5EF4-FFF2-40B4-BE49-F238E27FC236}">
                <a16:creationId xmlns:a16="http://schemas.microsoft.com/office/drawing/2014/main" id="{09E79C83-53E3-AA28-B1B3-1B0D9BEE4C76}"/>
              </a:ext>
            </a:extLst>
          </p:cNvPr>
          <p:cNvSpPr txBox="1"/>
          <p:nvPr/>
        </p:nvSpPr>
        <p:spPr>
          <a:xfrm>
            <a:off x="329185" y="1758511"/>
            <a:ext cx="10408665" cy="4780401"/>
          </a:xfrm>
          <a:prstGeom prst="rect">
            <a:avLst/>
          </a:prstGeom>
          <a:ln w="3175">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lstStyle/>
          <a:p>
            <a:pPr>
              <a:spcBef>
                <a:spcPts val="1000"/>
              </a:spcBef>
              <a:buClr>
                <a:schemeClr val="accent2"/>
              </a:buClr>
              <a:buSzPct val="100000"/>
              <a:defRPr>
                <a:solidFill>
                  <a:srgbClr val="535353"/>
                </a:solidFill>
                <a:latin typeface="Calibri Light"/>
                <a:ea typeface="Calibri Light"/>
                <a:cs typeface="Calibri Light"/>
                <a:sym typeface="Calibri Light"/>
              </a:defRPr>
            </a:pPr>
            <a:r>
              <a:rPr lang="en-US" i="1" dirty="0">
                <a:solidFill>
                  <a:srgbClr val="0061A0"/>
                </a:solidFill>
                <a:latin typeface="Source Sans Pro Black" panose="020B0803030403020204" pitchFamily="34" charset="0"/>
                <a:ea typeface="Source Sans Pro Black" panose="020B0803030403020204" pitchFamily="34" charset="0"/>
                <a:cs typeface="Calibri Light"/>
              </a:rPr>
              <a:t>Recommendation – Award additional points to projects that demonstrate community benefits and/or Brownfield remediation in specific geographic locations</a:t>
            </a: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2000" i="1" dirty="0">
              <a:solidFill>
                <a:srgbClr val="0061A0"/>
              </a:solidFill>
              <a:latin typeface="Source Sans Pro Black" panose="020B0803030403020204" pitchFamily="34" charset="0"/>
              <a:ea typeface="Source Sans Pro Black" panose="020B0803030403020204" pitchFamily="34" charset="0"/>
              <a:cs typeface="Calibri Light"/>
            </a:endParaRPr>
          </a:p>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b="1" i="1" dirty="0">
                <a:solidFill>
                  <a:srgbClr val="535353"/>
                </a:solidFill>
                <a:latin typeface="Source Sans Pro" panose="020B0503030403020204" pitchFamily="34" charset="0"/>
                <a:ea typeface="Source Sans Pro" panose="020B0503030403020204" pitchFamily="34" charset="0"/>
                <a:cs typeface="Calibri Light"/>
              </a:rPr>
              <a:t>DOER has significant legislative authority and precedent for valuing projects that provide community benefits:</a:t>
            </a:r>
          </a:p>
          <a:p>
            <a:pPr>
              <a:spcBef>
                <a:spcPts val="1000"/>
              </a:spcBef>
              <a:buClr>
                <a:schemeClr val="accent2"/>
              </a:buClr>
              <a:buSzPct val="100000"/>
              <a:defRPr>
                <a:solidFill>
                  <a:srgbClr val="535353"/>
                </a:solidFill>
                <a:latin typeface="Calibri Light"/>
                <a:ea typeface="Calibri Light"/>
                <a:cs typeface="Calibri Light"/>
                <a:sym typeface="Calibri Light"/>
              </a:defRPr>
            </a:pPr>
            <a:r>
              <a:rPr lang="en-US" sz="1400" i="1" dirty="0">
                <a:solidFill>
                  <a:srgbClr val="535353"/>
                </a:solidFill>
                <a:latin typeface="Source Sans Pro" panose="020B0503030403020204" pitchFamily="34" charset="0"/>
                <a:ea typeface="Source Sans Pro" panose="020B0503030403020204" pitchFamily="34" charset="0"/>
                <a:cs typeface="Calibri Light"/>
              </a:rPr>
              <a:t>             </a:t>
            </a:r>
            <a:r>
              <a:rPr lang="en-US" sz="1400" i="1" u="sng" dirty="0">
                <a:solidFill>
                  <a:srgbClr val="535353"/>
                </a:solidFill>
                <a:latin typeface="Source Sans Pro" panose="020B0503030403020204" pitchFamily="34" charset="0"/>
                <a:ea typeface="Source Sans Pro" panose="020B0503030403020204" pitchFamily="34" charset="0"/>
                <a:cs typeface="Calibri Light"/>
              </a:rPr>
              <a:t>2</a:t>
            </a:r>
            <a:r>
              <a:rPr lang="en-US" sz="1400" u="sng" dirty="0">
                <a:solidFill>
                  <a:srgbClr val="535353"/>
                </a:solidFill>
                <a:latin typeface="Source Sans Pro" panose="020B0503030403020204" pitchFamily="34" charset="0"/>
                <a:ea typeface="Source Sans Pro" panose="020B0503030403020204" pitchFamily="34" charset="0"/>
                <a:cs typeface="Calibri Light"/>
              </a:rPr>
              <a:t>024 Energy Act </a:t>
            </a:r>
          </a:p>
          <a:p>
            <a:pPr marL="742950" lvl="2"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dirty="0">
                <a:solidFill>
                  <a:srgbClr val="535353"/>
                </a:solidFill>
                <a:latin typeface="Source Sans Pro" panose="020B0503030403020204" pitchFamily="34" charset="0"/>
                <a:ea typeface="Source Sans Pro" panose="020B0503030403020204" pitchFamily="34" charset="0"/>
                <a:cs typeface="Calibri Light"/>
              </a:rPr>
              <a:t>Authorizes DOER in the Sec.  83E procurement to give preference to proposals that provide additional benefits or value to the electric power grid or communities, including, but not limited to: “</a:t>
            </a:r>
            <a:r>
              <a:rPr lang="en-US" sz="1400" i="1" dirty="0">
                <a:solidFill>
                  <a:srgbClr val="535353"/>
                </a:solidFill>
                <a:latin typeface="Source Sans Pro" panose="020B0503030403020204" pitchFamily="34" charset="0"/>
                <a:ea typeface="Source Sans Pro" panose="020B0503030403020204" pitchFamily="34" charset="0"/>
                <a:cs typeface="Calibri Light"/>
              </a:rPr>
              <a:t>(ii) providing economic opportunities or public health benefits to environmental justice or disadvantaged communities; or (iii) creating economic opportunities in transitioning fossil fuel communities</a:t>
            </a:r>
            <a:r>
              <a:rPr lang="en-US" sz="1400" dirty="0">
                <a:solidFill>
                  <a:srgbClr val="535353"/>
                </a:solidFill>
                <a:latin typeface="Source Sans Pro" panose="020B0503030403020204" pitchFamily="34" charset="0"/>
                <a:ea typeface="Source Sans Pro" panose="020B0503030403020204" pitchFamily="34" charset="0"/>
                <a:cs typeface="Calibri Light"/>
              </a:rPr>
              <a:t>.” (</a:t>
            </a:r>
            <a:r>
              <a:rPr lang="en-US" sz="1400" i="1" dirty="0">
                <a:solidFill>
                  <a:srgbClr val="535353"/>
                </a:solidFill>
                <a:latin typeface="Source Sans Pro" panose="020B0503030403020204" pitchFamily="34" charset="0"/>
                <a:ea typeface="Source Sans Pro" panose="020B0503030403020204" pitchFamily="34" charset="0"/>
                <a:cs typeface="Calibri Light"/>
              </a:rPr>
              <a:t>lines 2315-2323</a:t>
            </a:r>
            <a:r>
              <a:rPr lang="en-US" sz="1400" dirty="0">
                <a:solidFill>
                  <a:srgbClr val="535353"/>
                </a:solidFill>
                <a:latin typeface="Source Sans Pro" panose="020B0503030403020204" pitchFamily="34" charset="0"/>
                <a:ea typeface="Source Sans Pro" panose="020B0503030403020204" pitchFamily="34" charset="0"/>
                <a:cs typeface="Calibri Light"/>
              </a:rPr>
              <a:t>)</a:t>
            </a:r>
            <a:endParaRPr lang="en-US" sz="1400" dirty="0">
              <a:solidFill>
                <a:srgbClr val="535353"/>
              </a:solidFill>
              <a:highlight>
                <a:srgbClr val="FFFF00"/>
              </a:highlight>
              <a:latin typeface="Source Sans Pro" panose="020B0503030403020204" pitchFamily="34" charset="0"/>
              <a:ea typeface="Source Sans Pro" panose="020B0503030403020204" pitchFamily="34" charset="0"/>
              <a:cs typeface="Calibri Light"/>
            </a:endParaRP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dirty="0">
                <a:solidFill>
                  <a:srgbClr val="535353"/>
                </a:solidFill>
                <a:latin typeface="Source Sans Pro" panose="020B0503030403020204" pitchFamily="34" charset="0"/>
                <a:ea typeface="Source Sans Pro" panose="020B0503030403020204" pitchFamily="34" charset="0"/>
                <a:cs typeface="Calibri Light"/>
              </a:rPr>
              <a:t>Criteria shall include “</a:t>
            </a:r>
            <a:r>
              <a:rPr lang="en-US" sz="1400" i="1" dirty="0">
                <a:solidFill>
                  <a:srgbClr val="535353"/>
                </a:solidFill>
                <a:latin typeface="Source Sans Pro" panose="020B0503030403020204" pitchFamily="34" charset="0"/>
                <a:ea typeface="Source Sans Pro" panose="020B0503030403020204" pitchFamily="34" charset="0"/>
                <a:cs typeface="Calibri Light"/>
              </a:rPr>
              <a:t>benefits to environmental justice populations and low income ratepayers in the commonwealth</a:t>
            </a:r>
            <a:r>
              <a:rPr lang="en-US" sz="1400" dirty="0">
                <a:solidFill>
                  <a:srgbClr val="535353"/>
                </a:solidFill>
                <a:latin typeface="Source Sans Pro" panose="020B0503030403020204" pitchFamily="34" charset="0"/>
                <a:ea typeface="Source Sans Pro" panose="020B0503030403020204" pitchFamily="34" charset="0"/>
                <a:cs typeface="Calibri Light"/>
              </a:rPr>
              <a:t>…” (</a:t>
            </a:r>
            <a:r>
              <a:rPr lang="en-US" sz="1400" i="1" dirty="0">
                <a:solidFill>
                  <a:srgbClr val="535353"/>
                </a:solidFill>
                <a:latin typeface="Source Sans Pro" panose="020B0503030403020204" pitchFamily="34" charset="0"/>
                <a:ea typeface="Source Sans Pro" panose="020B0503030403020204" pitchFamily="34" charset="0"/>
                <a:cs typeface="Calibri Light"/>
              </a:rPr>
              <a:t>lines 2345-2368</a:t>
            </a:r>
            <a:r>
              <a:rPr lang="en-US" sz="1400" dirty="0">
                <a:solidFill>
                  <a:srgbClr val="535353"/>
                </a:solidFill>
                <a:latin typeface="Source Sans Pro" panose="020B0503030403020204" pitchFamily="34" charset="0"/>
                <a:ea typeface="Source Sans Pro" panose="020B0503030403020204" pitchFamily="34" charset="0"/>
                <a:cs typeface="Calibri Light"/>
              </a:rPr>
              <a:t>)</a:t>
            </a:r>
          </a:p>
          <a:p>
            <a:pPr marL="457200" lvl="1" indent="0">
              <a:spcBef>
                <a:spcPts val="600"/>
              </a:spcBef>
              <a:spcAft>
                <a:spcPts val="600"/>
              </a:spcAft>
              <a:defRPr>
                <a:solidFill>
                  <a:srgbClr val="535353"/>
                </a:solidFill>
                <a:latin typeface="Calibri Light"/>
                <a:ea typeface="Calibri Light"/>
                <a:cs typeface="Calibri Light"/>
                <a:sym typeface="Calibri Light"/>
              </a:defRPr>
            </a:pPr>
            <a:r>
              <a:rPr lang="en-US" sz="1400" u="sng" dirty="0">
                <a:solidFill>
                  <a:srgbClr val="535353"/>
                </a:solidFill>
                <a:latin typeface="Source Sans Pro" panose="020B0503030403020204" pitchFamily="34" charset="0"/>
                <a:ea typeface="Source Sans Pro" panose="020B0503030403020204" pitchFamily="34" charset="0"/>
                <a:cs typeface="Calibri Light"/>
              </a:rPr>
              <a:t>MA precedent </a:t>
            </a:r>
            <a:r>
              <a:rPr lang="en-US" sz="1400" dirty="0">
                <a:solidFill>
                  <a:srgbClr val="535353"/>
                </a:solidFill>
                <a:latin typeface="Source Sans Pro" panose="020B0503030403020204" pitchFamily="34" charset="0"/>
                <a:ea typeface="Source Sans Pro" panose="020B0503030403020204" pitchFamily="34" charset="0"/>
                <a:cs typeface="Calibri Light"/>
              </a:rPr>
              <a:t>– Recent renewables RFPs have included </a:t>
            </a:r>
            <a:r>
              <a:rPr lang="en-US" sz="1400" b="1" i="1" dirty="0">
                <a:solidFill>
                  <a:srgbClr val="535353"/>
                </a:solidFill>
                <a:latin typeface="Source Sans Pro" panose="020B0503030403020204" pitchFamily="34" charset="0"/>
                <a:ea typeface="Source Sans Pro" panose="020B0503030403020204" pitchFamily="34" charset="0"/>
                <a:cs typeface="Calibri Light"/>
              </a:rPr>
              <a:t>Economic Benefits to the Commonwealth </a:t>
            </a:r>
            <a:r>
              <a:rPr lang="en-US" sz="1400" dirty="0">
                <a:solidFill>
                  <a:srgbClr val="535353"/>
                </a:solidFill>
                <a:latin typeface="Source Sans Pro" panose="020B0503030403020204" pitchFamily="34" charset="0"/>
                <a:ea typeface="Source Sans Pro" panose="020B0503030403020204" pitchFamily="34" charset="0"/>
                <a:cs typeface="Calibri Light"/>
              </a:rPr>
              <a:t>as a key factor in the qualitative bid assessment, in particular: “</a:t>
            </a:r>
            <a:r>
              <a:rPr lang="en-US" sz="1400" i="1" dirty="0">
                <a:solidFill>
                  <a:srgbClr val="535353"/>
                </a:solidFill>
                <a:latin typeface="Source Sans Pro" panose="020B0503030403020204" pitchFamily="34" charset="0"/>
                <a:ea typeface="Source Sans Pro" panose="020B0503030403020204" pitchFamily="34" charset="0"/>
                <a:cs typeface="Calibri Light"/>
              </a:rPr>
              <a:t>economic development activities and investments that directly benefit economically distressed areas and Environmental Justice populations, especially those directly impacted by the project</a:t>
            </a:r>
            <a:r>
              <a:rPr lang="en-US" sz="1400" dirty="0">
                <a:solidFill>
                  <a:srgbClr val="535353"/>
                </a:solidFill>
                <a:latin typeface="Source Sans Pro" panose="020B0503030403020204" pitchFamily="34" charset="0"/>
                <a:ea typeface="Source Sans Pro" panose="020B0503030403020204" pitchFamily="34" charset="0"/>
                <a:cs typeface="Calibri Light"/>
              </a:rPr>
              <a:t>.” –(</a:t>
            </a:r>
            <a:r>
              <a:rPr lang="en-US" sz="1400" i="1" dirty="0">
                <a:solidFill>
                  <a:srgbClr val="535353"/>
                </a:solidFill>
                <a:latin typeface="Source Sans Pro" panose="020B0503030403020204" pitchFamily="34" charset="0"/>
                <a:ea typeface="Source Sans Pro" panose="020B0503030403020204" pitchFamily="34" charset="0"/>
                <a:cs typeface="Calibri Light"/>
              </a:rPr>
              <a:t>84C IV RFP, Section 2.2.4.1</a:t>
            </a:r>
            <a:r>
              <a:rPr lang="en-US" sz="1400" dirty="0">
                <a:solidFill>
                  <a:srgbClr val="535353"/>
                </a:solidFill>
                <a:latin typeface="Source Sans Pro" panose="020B0503030403020204" pitchFamily="34" charset="0"/>
                <a:ea typeface="Source Sans Pro" panose="020B0503030403020204" pitchFamily="34" charset="0"/>
                <a:cs typeface="Calibri Light"/>
              </a:rPr>
              <a:t>)</a:t>
            </a:r>
          </a:p>
          <a:p>
            <a:pPr>
              <a:spcBef>
                <a:spcPts val="1000"/>
              </a:spcBef>
              <a:buClr>
                <a:schemeClr val="accent2"/>
              </a:buClr>
              <a:buSzPct val="100000"/>
              <a:defRPr>
                <a:solidFill>
                  <a:srgbClr val="535353"/>
                </a:solidFill>
                <a:latin typeface="Calibri Light"/>
                <a:ea typeface="Calibri Light"/>
                <a:cs typeface="Calibri Light"/>
                <a:sym typeface="Calibri Light"/>
              </a:defRPr>
            </a:pPr>
            <a:r>
              <a:rPr lang="en-US" sz="1800" dirty="0">
                <a:effectLst/>
                <a:latin typeface="Times New Roman" panose="02020603050405020304" pitchFamily="18" charset="0"/>
                <a:ea typeface="Times New Roman" panose="02020603050405020304" pitchFamily="18" charset="0"/>
              </a:rPr>
              <a:t> </a:t>
            </a: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1400" dirty="0">
              <a:solidFill>
                <a:srgbClr val="535353"/>
              </a:solidFill>
              <a:latin typeface="Source Sans Pro" panose="020B0503030403020204" pitchFamily="34" charset="0"/>
              <a:ea typeface="Source Sans Pro" panose="020B0503030403020204" pitchFamily="34" charset="0"/>
              <a:cs typeface="Calibri Light"/>
            </a:endParaRP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1400" dirty="0">
              <a:solidFill>
                <a:srgbClr val="535353"/>
              </a:solidFill>
              <a:highlight>
                <a:srgbClr val="FFFF00"/>
              </a:highlight>
              <a:latin typeface="Source Sans Pro" panose="020B0503030403020204" pitchFamily="34" charset="0"/>
              <a:ea typeface="Source Sans Pro" panose="020B0503030403020204" pitchFamily="34" charset="0"/>
              <a:cs typeface="Calibri Light"/>
            </a:endParaRPr>
          </a:p>
        </p:txBody>
      </p:sp>
    </p:spTree>
    <p:extLst>
      <p:ext uri="{BB962C8B-B14F-4D97-AF65-F5344CB8AC3E}">
        <p14:creationId xmlns:p14="http://schemas.microsoft.com/office/powerpoint/2010/main" val="273218463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AA61D-86F1-5382-876F-065BB2D5480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E69201F-7C2F-21E1-D913-0DF492CD16C9}"/>
              </a:ext>
            </a:extLst>
          </p:cNvPr>
          <p:cNvSpPr/>
          <p:nvPr/>
        </p:nvSpPr>
        <p:spPr>
          <a:xfrm>
            <a:off x="6362700" y="6431192"/>
            <a:ext cx="5143500" cy="215444"/>
          </a:xfrm>
          <a:prstGeom prst="rect">
            <a:avLst/>
          </a:prstGeom>
          <a:solidFill>
            <a:schemeClr val="accent5">
              <a:lumOff val="5098"/>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91" name="Slide Number Placeholder 5">
            <a:extLst>
              <a:ext uri="{FF2B5EF4-FFF2-40B4-BE49-F238E27FC236}">
                <a16:creationId xmlns:a16="http://schemas.microsoft.com/office/drawing/2014/main" id="{3904951C-D8D8-B88D-6F8C-2D7F440E2DD4}"/>
              </a:ext>
            </a:extLst>
          </p:cNvPr>
          <p:cNvSpPr txBox="1">
            <a:spLocks noGrp="1"/>
          </p:cNvSpPr>
          <p:nvPr>
            <p:ph type="sldNum" sz="quarter" idx="2"/>
          </p:nvPr>
        </p:nvSpPr>
        <p:spPr>
          <a:xfrm>
            <a:off x="11553070" y="6440904"/>
            <a:ext cx="207130" cy="1960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dirty="0"/>
          </a:p>
        </p:txBody>
      </p:sp>
      <p:sp>
        <p:nvSpPr>
          <p:cNvPr id="193" name="Title 3">
            <a:extLst>
              <a:ext uri="{FF2B5EF4-FFF2-40B4-BE49-F238E27FC236}">
                <a16:creationId xmlns:a16="http://schemas.microsoft.com/office/drawing/2014/main" id="{1CD63E1F-7858-1C41-159E-DFCC47042D62}"/>
              </a:ext>
            </a:extLst>
          </p:cNvPr>
          <p:cNvSpPr txBox="1"/>
          <p:nvPr/>
        </p:nvSpPr>
        <p:spPr>
          <a:xfrm>
            <a:off x="404039" y="747825"/>
            <a:ext cx="11252596" cy="7371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nSpc>
                <a:spcPct val="90000"/>
              </a:lnSpc>
              <a:defRPr sz="2400">
                <a:solidFill>
                  <a:srgbClr val="0061A0"/>
                </a:solidFill>
                <a:latin typeface="Playfair Display Bold"/>
                <a:ea typeface="Playfair Display Bold"/>
                <a:cs typeface="Playfair Display Bold"/>
                <a:sym typeface="Playfair Display Bold"/>
              </a:defRPr>
            </a:lvl1pPr>
          </a:lstStyle>
          <a:p>
            <a:r>
              <a:rPr lang="en-US" sz="2800" u="sng" dirty="0"/>
              <a:t>Other RFP Considerations to Meet MA policy goals</a:t>
            </a:r>
            <a:endParaRPr lang="en-US" sz="2800" dirty="0"/>
          </a:p>
          <a:p>
            <a:r>
              <a:rPr lang="en-US" sz="2800" dirty="0"/>
              <a:t> </a:t>
            </a:r>
          </a:p>
        </p:txBody>
      </p:sp>
      <p:sp>
        <p:nvSpPr>
          <p:cNvPr id="195" name="Title 3">
            <a:extLst>
              <a:ext uri="{FF2B5EF4-FFF2-40B4-BE49-F238E27FC236}">
                <a16:creationId xmlns:a16="http://schemas.microsoft.com/office/drawing/2014/main" id="{B2112E4B-308C-6FC7-044F-1A0A454C68D1}"/>
              </a:ext>
            </a:extLst>
          </p:cNvPr>
          <p:cNvSpPr txBox="1"/>
          <p:nvPr/>
        </p:nvSpPr>
        <p:spPr>
          <a:xfrm>
            <a:off x="759788" y="3173612"/>
            <a:ext cx="3478277" cy="5319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lnSpc>
                <a:spcPct val="90000"/>
              </a:lnSpc>
              <a:defRPr sz="1600">
                <a:solidFill>
                  <a:schemeClr val="accent5">
                    <a:lumOff val="5098"/>
                  </a:schemeClr>
                </a:solidFill>
                <a:latin typeface="Playfair Display Bold"/>
                <a:ea typeface="Playfair Display Bold"/>
                <a:cs typeface="Playfair Display Bold"/>
                <a:sym typeface="Playfair Display Bold"/>
              </a:defRPr>
            </a:lvl1pPr>
          </a:lstStyle>
          <a:p>
            <a:r>
              <a:rPr dirty="0"/>
              <a:t>Resilience</a:t>
            </a:r>
          </a:p>
        </p:txBody>
      </p:sp>
      <p:sp>
        <p:nvSpPr>
          <p:cNvPr id="3" name="Content Placeholder 6">
            <a:extLst>
              <a:ext uri="{FF2B5EF4-FFF2-40B4-BE49-F238E27FC236}">
                <a16:creationId xmlns:a16="http://schemas.microsoft.com/office/drawing/2014/main" id="{36E21081-B8E1-FDDF-B3B8-3CF7A1F114F2}"/>
              </a:ext>
            </a:extLst>
          </p:cNvPr>
          <p:cNvSpPr txBox="1"/>
          <p:nvPr/>
        </p:nvSpPr>
        <p:spPr>
          <a:xfrm>
            <a:off x="226930" y="1316517"/>
            <a:ext cx="7518037" cy="51243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marL="342900" indent="-342900">
              <a:spcBef>
                <a:spcPts val="1000"/>
              </a:spcBef>
              <a:buClr>
                <a:schemeClr val="accent2"/>
              </a:buClr>
              <a:buSzPct val="100000"/>
              <a:buFont typeface="Arial" panose="020B0604020202020204" pitchFamily="34" charset="0"/>
              <a:buChar char="•"/>
              <a:defRPr>
                <a:solidFill>
                  <a:srgbClr val="535353"/>
                </a:solidFill>
                <a:latin typeface="Calibri Light"/>
                <a:ea typeface="Calibri Light"/>
                <a:cs typeface="Calibri Light"/>
                <a:sym typeface="Calibri Light"/>
              </a:defRPr>
            </a:pPr>
            <a:r>
              <a:rPr lang="en-US" sz="1600" b="1" i="1" dirty="0">
                <a:solidFill>
                  <a:schemeClr val="tx1"/>
                </a:solidFill>
                <a:latin typeface="Source Sans Pro" panose="020B0503030403020204" pitchFamily="34" charset="0"/>
                <a:ea typeface="Source Sans Pro" panose="020B0503030403020204" pitchFamily="34" charset="0"/>
                <a:cs typeface="Calibri Light"/>
              </a:rPr>
              <a:t>Goal – Insulate against new sources of pricing uncertainty</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dirty="0">
                <a:solidFill>
                  <a:schemeClr val="tx1"/>
                </a:solidFill>
                <a:latin typeface="Source Sans Pro" panose="020B0503030403020204" pitchFamily="34" charset="0"/>
                <a:ea typeface="Source Sans Pro" panose="020B0503030403020204" pitchFamily="34" charset="0"/>
                <a:cs typeface="Calibri Light"/>
              </a:rPr>
              <a:t>Storage developers face extreme uncertainty  at the federal level from tariffs, changes to tax credits (e.g., the ITC), and other policy fluctuations that could impact contract prices. </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dirty="0">
                <a:solidFill>
                  <a:schemeClr val="tx1"/>
                </a:solidFill>
                <a:latin typeface="Source Sans Pro" panose="020B0503030403020204" pitchFamily="34" charset="0"/>
                <a:ea typeface="Source Sans Pro" panose="020B0503030403020204" pitchFamily="34" charset="0"/>
                <a:cs typeface="Calibri Light"/>
              </a:rPr>
              <a:t>DOER experienced this dynamic w/supply chain cost increases in prior Offshore Wind solicitations</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r>
              <a:rPr lang="en-US" sz="1400" i="1" u="sng" dirty="0">
                <a:solidFill>
                  <a:schemeClr val="tx1"/>
                </a:solidFill>
                <a:latin typeface="Source Sans Pro" panose="020B0503030403020204" pitchFamily="34" charset="0"/>
                <a:ea typeface="Source Sans Pro" panose="020B0503030403020204" pitchFamily="34" charset="0"/>
                <a:cs typeface="Calibri Light"/>
              </a:rPr>
              <a:t>Recommendation </a:t>
            </a:r>
            <a:r>
              <a:rPr lang="en-US" sz="1400" i="1" dirty="0">
                <a:solidFill>
                  <a:schemeClr val="tx1"/>
                </a:solidFill>
                <a:latin typeface="Source Sans Pro" panose="020B0503030403020204" pitchFamily="34" charset="0"/>
                <a:ea typeface="Source Sans Pro" panose="020B0503030403020204" pitchFamily="34" charset="0"/>
                <a:cs typeface="Calibri Light"/>
              </a:rPr>
              <a:t>– </a:t>
            </a:r>
            <a:r>
              <a:rPr lang="en-US" sz="1400" i="1" dirty="0">
                <a:solidFill>
                  <a:schemeClr val="tx1"/>
                </a:solidFill>
                <a:latin typeface="Source Sans Pro" panose="020B0503030403020204" pitchFamily="34" charset="0"/>
                <a:ea typeface="Source Sans Pro" panose="020B0503030403020204" pitchFamily="34" charset="0"/>
              </a:rPr>
              <a:t> </a:t>
            </a:r>
            <a:r>
              <a:rPr lang="en-US" sz="1400" i="1" dirty="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rPr>
              <a:t>use already-existing price protection adjustment mechanisms from prior RFPs with minor modifications to capture tariff or ITC issues, warding against repeated re-bids or cancellations. RFP to request sufficient information about pricing assumptions to obtain apples-to-apples bids. </a:t>
            </a:r>
            <a:endParaRPr lang="en-US" sz="1400" dirty="0">
              <a:solidFill>
                <a:srgbClr val="535353"/>
              </a:solidFill>
              <a:latin typeface="Source Sans Pro" panose="020B0503030403020204" pitchFamily="34" charset="0"/>
              <a:ea typeface="Source Sans Pro" panose="020B0503030403020204" pitchFamily="34" charset="0"/>
              <a:cs typeface="Calibri Light"/>
            </a:endParaRPr>
          </a:p>
          <a:p>
            <a:pPr marL="342900" marR="0" lvl="0" indent="-342900">
              <a:buFont typeface="Arial" panose="020B0604020202020204" pitchFamily="34" charset="0"/>
              <a:buChar char="•"/>
              <a:tabLst>
                <a:tab pos="457200" algn="l"/>
              </a:tabLst>
            </a:pPr>
            <a:r>
              <a:rPr lang="en-US" sz="1600" b="1" i="1" dirty="0">
                <a:solidFill>
                  <a:schemeClr val="tx1"/>
                </a:solidFill>
                <a:latin typeface="Source Sans Pro" panose="020B0503030403020204" pitchFamily="34" charset="0"/>
                <a:ea typeface="Source Sans Pro" panose="020B0503030403020204" pitchFamily="34" charset="0"/>
                <a:cs typeface="Calibri Light"/>
              </a:rPr>
              <a:t>Goal – Emphasize NEW projects with multipliers equal to at least 1</a:t>
            </a:r>
          </a:p>
          <a:p>
            <a:pPr marL="742950" marR="0" lvl="1" indent="-285750">
              <a:buFont typeface="Arial" panose="020B0604020202020204" pitchFamily="34" charset="0"/>
              <a:buChar char="•"/>
              <a:tabLst>
                <a:tab pos="914400" algn="l"/>
              </a:tabLst>
            </a:pPr>
            <a:r>
              <a:rPr lang="en-US" sz="1400" u="sng" dirty="0">
                <a:effectLst/>
                <a:latin typeface="Source Sans Pro" panose="020B0503030403020204" pitchFamily="34" charset="0"/>
                <a:ea typeface="Source Sans Pro" panose="020B0503030403020204" pitchFamily="34" charset="0"/>
                <a:cs typeface="Times New Roman" panose="02020603050405020304" pitchFamily="18" charset="0"/>
              </a:rPr>
              <a:t>MA precedent </a:t>
            </a:r>
            <a:r>
              <a:rPr lang="en-US" sz="1400" dirty="0">
                <a:effectLst/>
                <a:latin typeface="Source Sans Pro" panose="020B0503030403020204" pitchFamily="34" charset="0"/>
                <a:ea typeface="Source Sans Pro" panose="020B0503030403020204" pitchFamily="34" charset="0"/>
                <a:cs typeface="Times New Roman" panose="02020603050405020304" pitchFamily="18" charset="0"/>
              </a:rPr>
              <a:t>– the CPS program currently acknowledges the value of adding new storage capacity in </a:t>
            </a:r>
            <a:r>
              <a:rPr lang="en-US" sz="1400" dirty="0">
                <a:solidFill>
                  <a:schemeClr val="tx1"/>
                </a:solidFill>
                <a:latin typeface="Source Sans Pro" panose="020B0503030403020204" pitchFamily="34" charset="0"/>
                <a:ea typeface="Source Sans Pro" panose="020B0503030403020204" pitchFamily="34" charset="0"/>
                <a:cs typeface="Calibri Light"/>
              </a:rPr>
              <a:t>MA, applying a 0.1x CPEC modifier to existing storage resources, and those that already hold contracts (225 CMR 21.00, Sec. 21.05(6)(d)-(e)).</a:t>
            </a:r>
          </a:p>
          <a:p>
            <a:pPr marL="742950" marR="0" lvl="1" indent="-285750">
              <a:buFont typeface="Arial" panose="020B0604020202020204" pitchFamily="34" charset="0"/>
              <a:buChar char="•"/>
              <a:tabLst>
                <a:tab pos="914400" algn="l"/>
              </a:tabLst>
            </a:pPr>
            <a:r>
              <a:rPr lang="en-US" sz="1400" dirty="0">
                <a:solidFill>
                  <a:schemeClr val="tx1"/>
                </a:solidFill>
                <a:latin typeface="Source Sans Pro" panose="020B0503030403020204" pitchFamily="34" charset="0"/>
                <a:ea typeface="Source Sans Pro" panose="020B0503030403020204" pitchFamily="34" charset="0"/>
                <a:cs typeface="Calibri Light"/>
              </a:rPr>
              <a:t>Recommendation:</a:t>
            </a:r>
          </a:p>
          <a:p>
            <a:pPr marL="1143000" marR="0" lvl="2" indent="-228600">
              <a:buFont typeface="Arial" panose="020B0604020202020204" pitchFamily="34" charset="0"/>
              <a:buChar char="•"/>
              <a:tabLst>
                <a:tab pos="1371600" algn="l"/>
              </a:tabLst>
            </a:pPr>
            <a:r>
              <a:rPr lang="en-US" sz="1400" dirty="0">
                <a:solidFill>
                  <a:schemeClr val="tx1"/>
                </a:solidFill>
                <a:latin typeface="Source Sans Pro" panose="020B0503030403020204" pitchFamily="34" charset="0"/>
                <a:ea typeface="Source Sans Pro" panose="020B0503030403020204" pitchFamily="34" charset="0"/>
                <a:cs typeface="Calibri Light"/>
              </a:rPr>
              <a:t>Ensure that ratepayer dollars are awarded to resources that can produce at least 100% of expected CPECs by excluding resources with multipliers &lt;1*; OR</a:t>
            </a:r>
          </a:p>
          <a:p>
            <a:pPr marL="1143000" marR="0" lvl="2" indent="-228600">
              <a:buFont typeface="Arial" panose="020B0604020202020204" pitchFamily="34" charset="0"/>
              <a:buChar char="•"/>
              <a:tabLst>
                <a:tab pos="1371600" algn="l"/>
              </a:tabLst>
            </a:pPr>
            <a:r>
              <a:rPr lang="en-US" sz="1400" dirty="0">
                <a:effectLst/>
                <a:latin typeface="Source Sans Pro" panose="020B0503030403020204" pitchFamily="34" charset="0"/>
                <a:ea typeface="Source Sans Pro" panose="020B0503030403020204" pitchFamily="34" charset="0"/>
                <a:cs typeface="Times New Roman" panose="02020603050405020304" pitchFamily="18" charset="0"/>
              </a:rPr>
              <a:t>Award negative points to projects already in operation or construction at the time of bid,  or additional points to new projects coming online after 2025</a:t>
            </a:r>
          </a:p>
          <a:p>
            <a:pPr marL="0" marR="0"/>
            <a:r>
              <a:rPr lang="en-US" sz="1200" dirty="0">
                <a:effectLst/>
                <a:latin typeface="Aptos" panose="020B0004020202020204" pitchFamily="34" charset="0"/>
                <a:ea typeface="Aptos" panose="020B0004020202020204" pitchFamily="34" charset="0"/>
                <a:cs typeface="Aptos" panose="020B0004020202020204" pitchFamily="34" charset="0"/>
              </a:rPr>
              <a:t> </a:t>
            </a:r>
          </a:p>
          <a:p>
            <a:pPr marL="0" marR="0"/>
            <a:r>
              <a:rPr lang="en-US" sz="1100" dirty="0">
                <a:solidFill>
                  <a:schemeClr val="tx1"/>
                </a:solidFill>
                <a:latin typeface="Source Sans Pro" panose="020B0503030403020204" pitchFamily="34" charset="0"/>
                <a:ea typeface="Source Sans Pro" panose="020B0503030403020204" pitchFamily="34" charset="0"/>
                <a:cs typeface="Calibri Light"/>
              </a:rPr>
              <a:t>* 2024 Energy Act requires that existing resources can participate, but not that every existing resource is </a:t>
            </a:r>
            <a:r>
              <a:rPr lang="en-US" sz="1100" i="1" dirty="0">
                <a:solidFill>
                  <a:schemeClr val="tx1"/>
                </a:solidFill>
                <a:latin typeface="Source Sans Pro" panose="020B0503030403020204" pitchFamily="34" charset="0"/>
                <a:ea typeface="Source Sans Pro" panose="020B0503030403020204" pitchFamily="34" charset="0"/>
                <a:cs typeface="Calibri Light"/>
              </a:rPr>
              <a:t>eligible</a:t>
            </a:r>
            <a:r>
              <a:rPr lang="en-US" sz="1100" dirty="0">
                <a:solidFill>
                  <a:schemeClr val="tx1"/>
                </a:solidFill>
                <a:latin typeface="Source Sans Pro" panose="020B0503030403020204" pitchFamily="34" charset="0"/>
                <a:ea typeface="Source Sans Pro" panose="020B0503030403020204" pitchFamily="34" charset="0"/>
                <a:cs typeface="Calibri Light"/>
              </a:rPr>
              <a:t> to participate. Removing resources with a multiplier &lt;1 that are unable to produce the full number of CPECs for ratepayers excludes resources that COD prior to 2019, but not those that COD between 2019-2025.</a:t>
            </a: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endParaRPr lang="en-US" sz="1400" dirty="0">
              <a:solidFill>
                <a:srgbClr val="535353"/>
              </a:solidFill>
              <a:latin typeface="Source Sans Pro" panose="020B0503030403020204" pitchFamily="34" charset="0"/>
              <a:ea typeface="Source Sans Pro" panose="020B0503030403020204" pitchFamily="34" charset="0"/>
              <a:cs typeface="Calibri Light"/>
            </a:endParaRPr>
          </a:p>
          <a:p>
            <a:pPr marL="457200">
              <a:spcBef>
                <a:spcPts val="600"/>
              </a:spcBef>
              <a:spcAft>
                <a:spcPts val="600"/>
              </a:spcAft>
              <a:defRPr>
                <a:solidFill>
                  <a:srgbClr val="535353"/>
                </a:solidFill>
                <a:latin typeface="Calibri Light"/>
                <a:ea typeface="Calibri Light"/>
                <a:cs typeface="Calibri Light"/>
                <a:sym typeface="Calibri Light"/>
              </a:defRPr>
            </a:pPr>
            <a:endParaRPr lang="en-US" sz="1400" dirty="0">
              <a:solidFill>
                <a:srgbClr val="535353"/>
              </a:solidFill>
              <a:latin typeface="Source Sans Pro" panose="020B0503030403020204" pitchFamily="34" charset="0"/>
              <a:ea typeface="Source Sans Pro" panose="020B0503030403020204" pitchFamily="34" charset="0"/>
              <a:cs typeface="Calibri Light"/>
            </a:endParaRP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endParaRPr lang="en-US" sz="1400" dirty="0">
              <a:solidFill>
                <a:srgbClr val="535353"/>
              </a:solidFill>
              <a:latin typeface="Source Sans Pro" panose="020B0503030403020204" pitchFamily="34" charset="0"/>
              <a:ea typeface="Source Sans Pro" panose="020B0503030403020204" pitchFamily="34" charset="0"/>
              <a:cs typeface="Calibri Light"/>
            </a:endParaRPr>
          </a:p>
          <a:p>
            <a:pPr marL="742950" lvl="1" indent="-285750">
              <a:spcBef>
                <a:spcPts val="600"/>
              </a:spcBef>
              <a:spcAft>
                <a:spcPts val="600"/>
              </a:spcAft>
              <a:buFont typeface="Arial" panose="020B0604020202020204" pitchFamily="34" charset="0"/>
              <a:buChar char="•"/>
              <a:defRPr>
                <a:solidFill>
                  <a:srgbClr val="535353"/>
                </a:solidFill>
                <a:latin typeface="Calibri Light"/>
                <a:ea typeface="Calibri Light"/>
                <a:cs typeface="Calibri Light"/>
                <a:sym typeface="Calibri Light"/>
              </a:defRPr>
            </a:pPr>
            <a:endParaRPr lang="en-US" sz="1400" dirty="0">
              <a:solidFill>
                <a:srgbClr val="535353"/>
              </a:solidFill>
              <a:latin typeface="Source Sans Pro" panose="020B0503030403020204" pitchFamily="34" charset="0"/>
              <a:ea typeface="Source Sans Pro" panose="020B0503030403020204" pitchFamily="34" charset="0"/>
              <a:cs typeface="Calibri Light"/>
            </a:endParaRP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1600" b="1" dirty="0">
              <a:solidFill>
                <a:srgbClr val="535353"/>
              </a:solidFill>
              <a:highlight>
                <a:srgbClr val="FFFF00"/>
              </a:highlight>
              <a:latin typeface="Source Sans Pro Light" panose="020B0403030403020204" pitchFamily="34" charset="0"/>
              <a:ea typeface="Source Sans Pro Light" panose="020B0403030403020204" pitchFamily="34" charset="0"/>
              <a:cs typeface="Calibri Light"/>
            </a:endParaRPr>
          </a:p>
          <a:p>
            <a:pPr>
              <a:spcBef>
                <a:spcPts val="1000"/>
              </a:spcBef>
              <a:buClr>
                <a:schemeClr val="accent2"/>
              </a:buClr>
              <a:buSzPct val="100000"/>
              <a:defRPr>
                <a:solidFill>
                  <a:srgbClr val="535353"/>
                </a:solidFill>
                <a:latin typeface="Calibri Light"/>
                <a:ea typeface="Calibri Light"/>
                <a:cs typeface="Calibri Light"/>
                <a:sym typeface="Calibri Light"/>
              </a:defRPr>
            </a:pPr>
            <a:endParaRPr lang="en-US" sz="1600" dirty="0">
              <a:latin typeface="Source Sans Pro Light" panose="020B0403030403020204" pitchFamily="34" charset="0"/>
              <a:ea typeface="Source Sans Pro Light" panose="020B0403030403020204" pitchFamily="34" charset="0"/>
            </a:endParaRPr>
          </a:p>
        </p:txBody>
      </p:sp>
      <p:pic>
        <p:nvPicPr>
          <p:cNvPr id="2050" name="Picture 2">
            <a:extLst>
              <a:ext uri="{FF2B5EF4-FFF2-40B4-BE49-F238E27FC236}">
                <a16:creationId xmlns:a16="http://schemas.microsoft.com/office/drawing/2014/main" id="{CDBE0C64-5249-3DEC-1712-F2B67A0AC6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4778" y="2370983"/>
            <a:ext cx="4237152" cy="2815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341554"/>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0B3B60"/>
      </a:accent1>
      <a:accent2>
        <a:srgbClr val="0067A7"/>
      </a:accent2>
      <a:accent3>
        <a:srgbClr val="FECF0B"/>
      </a:accent3>
      <a:accent4>
        <a:srgbClr val="B9E3FF"/>
      </a:accent4>
      <a:accent5>
        <a:srgbClr val="F2F2F2"/>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lumOff val="5098"/>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0B3B60"/>
      </a:accent1>
      <a:accent2>
        <a:srgbClr val="0067A7"/>
      </a:accent2>
      <a:accent3>
        <a:srgbClr val="FECF0B"/>
      </a:accent3>
      <a:accent4>
        <a:srgbClr val="B9E3FF"/>
      </a:accent4>
      <a:accent5>
        <a:srgbClr val="F2F2F2"/>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lumOff val="5098"/>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ln w="12700">
          <a:miter lim="400000"/>
        </a:ln>
        <a:extLst>
          <a:ext uri="{C572A759-6A51-4108-AA02-DFA0A04FC94B}">
            <ma14:wrappingTextBoxFlag xmlns:r="http://schemas.openxmlformats.org/officeDocument/2006/relationships" xmlns:p="http://schemas.openxmlformats.org/presentationml/2006/main" xmlns:ma14="http://schemas.microsoft.com/office/mac/drawingml/2011/main" xmlns:a14="http://schemas.microsoft.com/office/drawing/2010/main" xmlns:m="http://schemas.openxmlformats.org/officeDocument/2006/math" xmlns="" val="1"/>
          </a:ext>
        </a:extLst>
      </a:spPr>
      <a:bodyPr lIns="45719" rIns="45719" anchor="ctr"/>
      <a:lstStyle>
        <a:defPPr algn="l">
          <a:defRPr dirty="0" smtClean="0"/>
        </a:defPPr>
      </a:lstStyle>
    </a:txDef>
  </a:objectDefaults>
  <a:extraClrSchemeLst/>
  <a:extLst>
    <a:ext uri="{05A4C25C-085E-4340-85A3-A5531E510DB2}">
      <thm15:themeFamily xmlns:thm15="http://schemas.microsoft.com/office/thememl/2012/main" name="Battery 101  -  Read-Only" id="{37296C9B-5AFA-4622-886A-9F78554E8DA0}" vid="{0308DA78-7552-4DA1-85A0-1593D05BDAD6}"/>
    </a:ext>
  </a:ext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0B3B60"/>
      </a:accent1>
      <a:accent2>
        <a:srgbClr val="0067A7"/>
      </a:accent2>
      <a:accent3>
        <a:srgbClr val="FECF0B"/>
      </a:accent3>
      <a:accent4>
        <a:srgbClr val="B9E3FF"/>
      </a:accent4>
      <a:accent5>
        <a:srgbClr val="F2F2F2"/>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lumOff val="5098"/>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91B39207AD51B4BB122C6B689485160" ma:contentTypeVersion="4" ma:contentTypeDescription="Create a new document." ma:contentTypeScope="" ma:versionID="d865199532bb6680cfc447d8c555fb26">
  <xsd:schema xmlns:xsd="http://www.w3.org/2001/XMLSchema" xmlns:xs="http://www.w3.org/2001/XMLSchema" xmlns:p="http://schemas.microsoft.com/office/2006/metadata/properties" xmlns:ns2="ec26e082-2fa8-403b-8c8c-58560e82a665" targetNamespace="http://schemas.microsoft.com/office/2006/metadata/properties" ma:root="true" ma:fieldsID="b269f030049751bdb8e52f3024d39945" ns2:_="">
    <xsd:import namespace="ec26e082-2fa8-403b-8c8c-58560e82a66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26e082-2fa8-403b-8c8c-58560e82a6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B0F4245-FD1A-43E1-B26A-BD0D932B914F}">
  <ds:schemaRefs>
    <ds:schemaRef ds:uri="http://schemas.microsoft.com/sharepoint/v3/contenttype/forms"/>
  </ds:schemaRefs>
</ds:datastoreItem>
</file>

<file path=customXml/itemProps2.xml><?xml version="1.0" encoding="utf-8"?>
<ds:datastoreItem xmlns:ds="http://schemas.openxmlformats.org/officeDocument/2006/customXml" ds:itemID="{C31C4C20-FB5F-4E86-BE7B-B4EDD50742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26e082-2fa8-403b-8c8c-58560e82a6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36BBCD-127C-4D13-8940-35EFA3E83947}">
  <ds:schemaRefs>
    <ds:schemaRef ds:uri="e92c6ec6-9664-4892-8dc2-77bb01ae5cfb"/>
    <ds:schemaRef ds:uri="a2a5a5d8-a395-4f09-adf5-a6feddb3cd1d"/>
    <ds:schemaRef ds:uri="http://purl.org/dc/elements/1.1/"/>
    <ds:schemaRef ds:uri="http://purl.org/dc/dcmitype/"/>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03b5e194-9b90-483d-950d-fa963e47ebed"/>
    <ds:schemaRef ds:uri="df1e696b-8c74-487b-a072-c4cbc516bf4a"/>
    <ds:schemaRef ds:uri="5568d3c2-11e0-4424-9e4e-58c8f3347f57"/>
  </ds:schemaRefs>
</ds:datastoreItem>
</file>

<file path=docMetadata/LabelInfo.xml><?xml version="1.0" encoding="utf-8"?>
<clbl:labelList xmlns:clbl="http://schemas.microsoft.com/office/2020/mipLabelMetadata">
  <clbl:label id="{7e9321ce-1e4d-4612-80f9-a7c927dfeb1f}" enabled="0" method="" siteId="{7e9321ce-1e4d-4612-80f9-a7c927dfeb1f}" removed="1"/>
  <clbl:label id="{afedce27-bcc2-4e30-9a20-4a0780f3f7a8}" enabled="1" method="Standard" siteId="{55d5c320-1064-42cf-b226-4b2cbf2da002}" removed="0"/>
  <clbl:label id="{d1f5be31-fc1a-432b-950d-5c3417915e56}" enabled="1" method="Standard" siteId="{0f342371-03d7-4fe6-b81c-c42e0416d724}" removed="0"/>
</clbl:labelList>
</file>

<file path=docProps/app.xml><?xml version="1.0" encoding="utf-8"?>
<Properties xmlns="http://schemas.openxmlformats.org/officeDocument/2006/extended-properties" xmlns:vt="http://schemas.openxmlformats.org/officeDocument/2006/docPropsVTypes">
  <TotalTime>2042</TotalTime>
  <Words>2381</Words>
  <Application>Microsoft Office PowerPoint</Application>
  <PresentationFormat>Widescreen</PresentationFormat>
  <Paragraphs>164</Paragraphs>
  <Slides>11</Slides>
  <Notes>9</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Office Theme</vt:lpstr>
      <vt:lpstr>1_Office Theme</vt:lpstr>
      <vt:lpstr>83E Round 1 Comments </vt:lpstr>
      <vt:lpstr>2024 Energy Act – Summary of Key Provisions</vt:lpstr>
      <vt:lpstr>Policy Goals and 6 Key Recommendations for Initial Storage Procurement</vt:lpstr>
      <vt:lpstr>PowerPoint Presentation</vt:lpstr>
      <vt:lpstr>Policy Goal #1– Conduct 2nd round of procurement in 2026 to keep momentum on mid-duration storage deployment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Jupiter Houston Energy Storage Facility</dc:title>
  <dc:creator>Hans Detweiler</dc:creator>
  <cp:lastModifiedBy>Samantha Williams</cp:lastModifiedBy>
  <cp:revision>21</cp:revision>
  <cp:lastPrinted>2022-06-14T16:39:34Z</cp:lastPrinted>
  <dcterms:modified xsi:type="dcterms:W3CDTF">2025-03-12T16:27:25Z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d1f5be31-fc1a-432b-950d-5c3417915e56_Enabled">
    <vt:lpwstr>true</vt:lpwstr>
  </property>
  <property fmtid="{D5CDD505-2E9C-101B-9397-08002B2CF9AE}" pid="4" name="MSIP_Label_d1f5be31-fc1a-432b-950d-5c3417915e56_SetDate">
    <vt:lpwstr>2022-05-30T00:43:09Z</vt:lpwstr>
  </property>
  <property fmtid="{D5CDD505-2E9C-101B-9397-08002B2CF9AE}" pid="5" name="MSIP_Label_d1f5be31-fc1a-432b-950d-5c3417915e56_Method">
    <vt:lpwstr>Standard</vt:lpwstr>
  </property>
  <property fmtid="{D5CDD505-2E9C-101B-9397-08002B2CF9AE}" pid="6" name="MSIP_Label_d1f5be31-fc1a-432b-950d-5c3417915e56_Name">
    <vt:lpwstr>INTERNAL</vt:lpwstr>
  </property>
  <property fmtid="{D5CDD505-2E9C-101B-9397-08002B2CF9AE}" pid="7" name="MSIP_Label_d1f5be31-fc1a-432b-950d-5c3417915e56_SiteId">
    <vt:lpwstr>0f342371-03d7-4fe6-b81c-c42e0416d724</vt:lpwstr>
  </property>
  <property fmtid="{D5CDD505-2E9C-101B-9397-08002B2CF9AE}" pid="8" name="MSIP_Label_d1f5be31-fc1a-432b-950d-5c3417915e56_ActionId">
    <vt:lpwstr>148251f8-ea64-4b4d-8347-98ca12fed3a3</vt:lpwstr>
  </property>
  <property fmtid="{D5CDD505-2E9C-101B-9397-08002B2CF9AE}" pid="9" name="MSIP_Label_d1f5be31-fc1a-432b-950d-5c3417915e56_ContentBits">
    <vt:lpwstr>0</vt:lpwstr>
  </property>
  <property fmtid="{D5CDD505-2E9C-101B-9397-08002B2CF9AE}" pid="10" name="Project">
    <vt:lpwstr/>
  </property>
  <property fmtid="{D5CDD505-2E9C-101B-9397-08002B2CF9AE}" pid="11" name="Document_x0020_Type">
    <vt:lpwstr/>
  </property>
  <property fmtid="{D5CDD505-2E9C-101B-9397-08002B2CF9AE}" pid="12" name="Document Type">
    <vt:lpwstr/>
  </property>
  <property fmtid="{D5CDD505-2E9C-101B-9397-08002B2CF9AE}" pid="13" name="ContentTypeId">
    <vt:lpwstr>0x010100D91B39207AD51B4BB122C6B689485160</vt:lpwstr>
  </property>
</Properties>
</file>