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308" r:id="rId2"/>
    <p:sldId id="331" r:id="rId3"/>
    <p:sldId id="309" r:id="rId4"/>
    <p:sldId id="310" r:id="rId5"/>
    <p:sldId id="311" r:id="rId6"/>
    <p:sldId id="312" r:id="rId7"/>
    <p:sldId id="314" r:id="rId8"/>
    <p:sldId id="313" r:id="rId9"/>
    <p:sldId id="317" r:id="rId10"/>
    <p:sldId id="319" r:id="rId11"/>
    <p:sldId id="330" r:id="rId12"/>
    <p:sldId id="320" r:id="rId13"/>
    <p:sldId id="323" r:id="rId14"/>
    <p:sldId id="333" r:id="rId15"/>
    <p:sldId id="322" r:id="rId16"/>
    <p:sldId id="332" r:id="rId17"/>
    <p:sldId id="324" r:id="rId18"/>
    <p:sldId id="325" r:id="rId19"/>
    <p:sldId id="326" r:id="rId20"/>
    <p:sldId id="327" r:id="rId21"/>
    <p:sldId id="328" r:id="rId22"/>
    <p:sldId id="329" r:id="rId23"/>
  </p:sldIdLst>
  <p:sldSz cx="9144000" cy="6858000" type="screen4x3"/>
  <p:notesSz cx="7315200" cy="9601200"/>
  <p:defaultTextStyle>
    <a:defPPr>
      <a:defRPr lang="en-US"/>
    </a:defPPr>
    <a:lvl1pPr algn="l" rtl="0" fontAlgn="base">
      <a:spcBef>
        <a:spcPct val="0"/>
      </a:spcBef>
      <a:spcAft>
        <a:spcPct val="0"/>
      </a:spcAft>
      <a:defRPr kern="1200">
        <a:solidFill>
          <a:schemeClr val="tx1"/>
        </a:solidFill>
        <a:latin typeface="Arial" pitchFamily="34" charset="0"/>
        <a:ea typeface="MS PGothic" pitchFamily="34" charset="-128"/>
        <a:cs typeface="+mn-cs"/>
      </a:defRPr>
    </a:lvl1pPr>
    <a:lvl2pPr marL="457200" algn="l" rtl="0" fontAlgn="base">
      <a:spcBef>
        <a:spcPct val="0"/>
      </a:spcBef>
      <a:spcAft>
        <a:spcPct val="0"/>
      </a:spcAft>
      <a:defRPr kern="1200">
        <a:solidFill>
          <a:schemeClr val="tx1"/>
        </a:solidFill>
        <a:latin typeface="Arial" pitchFamily="34" charset="0"/>
        <a:ea typeface="MS PGothic" pitchFamily="34" charset="-128"/>
        <a:cs typeface="+mn-cs"/>
      </a:defRPr>
    </a:lvl2pPr>
    <a:lvl3pPr marL="914400" algn="l" rtl="0" fontAlgn="base">
      <a:spcBef>
        <a:spcPct val="0"/>
      </a:spcBef>
      <a:spcAft>
        <a:spcPct val="0"/>
      </a:spcAft>
      <a:defRPr kern="1200">
        <a:solidFill>
          <a:schemeClr val="tx1"/>
        </a:solidFill>
        <a:latin typeface="Arial" pitchFamily="34" charset="0"/>
        <a:ea typeface="MS PGothic" pitchFamily="34" charset="-128"/>
        <a:cs typeface="+mn-cs"/>
      </a:defRPr>
    </a:lvl3pPr>
    <a:lvl4pPr marL="1371600" algn="l" rtl="0" fontAlgn="base">
      <a:spcBef>
        <a:spcPct val="0"/>
      </a:spcBef>
      <a:spcAft>
        <a:spcPct val="0"/>
      </a:spcAft>
      <a:defRPr kern="1200">
        <a:solidFill>
          <a:schemeClr val="tx1"/>
        </a:solidFill>
        <a:latin typeface="Arial" pitchFamily="34" charset="0"/>
        <a:ea typeface="MS PGothic" pitchFamily="34" charset="-128"/>
        <a:cs typeface="+mn-cs"/>
      </a:defRPr>
    </a:lvl4pPr>
    <a:lvl5pPr marL="1828800" algn="l" rtl="0" fontAlgn="base">
      <a:spcBef>
        <a:spcPct val="0"/>
      </a:spcBef>
      <a:spcAft>
        <a:spcPct val="0"/>
      </a:spcAft>
      <a:defRPr kern="1200">
        <a:solidFill>
          <a:schemeClr val="tx1"/>
        </a:solidFill>
        <a:latin typeface="Arial" pitchFamily="34" charset="0"/>
        <a:ea typeface="MS PGothic" pitchFamily="34" charset="-128"/>
        <a:cs typeface="+mn-cs"/>
      </a:defRPr>
    </a:lvl5pPr>
    <a:lvl6pPr marL="2286000" algn="l" defTabSz="914400" rtl="0" eaLnBrk="1" latinLnBrk="0" hangingPunct="1">
      <a:defRPr kern="1200">
        <a:solidFill>
          <a:schemeClr val="tx1"/>
        </a:solidFill>
        <a:latin typeface="Arial" pitchFamily="34" charset="0"/>
        <a:ea typeface="MS PGothic" pitchFamily="34" charset="-128"/>
        <a:cs typeface="+mn-cs"/>
      </a:defRPr>
    </a:lvl6pPr>
    <a:lvl7pPr marL="2743200" algn="l" defTabSz="914400" rtl="0" eaLnBrk="1" latinLnBrk="0" hangingPunct="1">
      <a:defRPr kern="1200">
        <a:solidFill>
          <a:schemeClr val="tx1"/>
        </a:solidFill>
        <a:latin typeface="Arial" pitchFamily="34" charset="0"/>
        <a:ea typeface="MS PGothic" pitchFamily="34" charset="-128"/>
        <a:cs typeface="+mn-cs"/>
      </a:defRPr>
    </a:lvl7pPr>
    <a:lvl8pPr marL="3200400" algn="l" defTabSz="914400" rtl="0" eaLnBrk="1" latinLnBrk="0" hangingPunct="1">
      <a:defRPr kern="1200">
        <a:solidFill>
          <a:schemeClr val="tx1"/>
        </a:solidFill>
        <a:latin typeface="Arial" pitchFamily="34" charset="0"/>
        <a:ea typeface="MS PGothic" pitchFamily="34" charset="-128"/>
        <a:cs typeface="+mn-cs"/>
      </a:defRPr>
    </a:lvl8pPr>
    <a:lvl9pPr marL="3657600" algn="l" defTabSz="914400" rtl="0" eaLnBrk="1" latinLnBrk="0" hangingPunct="1">
      <a:defRPr kern="1200">
        <a:solidFill>
          <a:schemeClr val="tx1"/>
        </a:solidFill>
        <a:latin typeface="Arial" pitchFamily="34" charset="0"/>
        <a:ea typeface="MS PGothic" pitchFamily="34"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7DC3"/>
    <a:srgbClr val="337B30"/>
    <a:srgbClr val="E36F1E"/>
    <a:srgbClr val="85AAAD"/>
    <a:srgbClr val="D04726"/>
    <a:srgbClr val="E9A189"/>
    <a:srgbClr val="00B140"/>
    <a:srgbClr val="00AEE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69610" autoAdjust="0"/>
  </p:normalViewPr>
  <p:slideViewPr>
    <p:cSldViewPr>
      <p:cViewPr>
        <p:scale>
          <a:sx n="110" d="100"/>
          <a:sy n="110" d="100"/>
        </p:scale>
        <p:origin x="-1218" y="-360"/>
      </p:cViewPr>
      <p:guideLst>
        <p:guide orient="horz" pos="336"/>
        <p:guide pos="3792"/>
      </p:guideLst>
    </p:cSldViewPr>
  </p:slideViewPr>
  <p:notesTextViewPr>
    <p:cViewPr>
      <p:scale>
        <a:sx n="100" d="100"/>
        <a:sy n="100" d="100"/>
      </p:scale>
      <p:origin x="0" y="0"/>
    </p:cViewPr>
  </p:notesTextViewPr>
  <p:sorterViewPr>
    <p:cViewPr>
      <p:scale>
        <a:sx n="100" d="100"/>
        <a:sy n="100" d="100"/>
      </p:scale>
      <p:origin x="0" y="0"/>
    </p:cViewPr>
  </p:sorterViewPr>
  <p:notesViewPr>
    <p:cSldViewPr>
      <p:cViewPr>
        <p:scale>
          <a:sx n="100" d="100"/>
          <a:sy n="100" d="100"/>
        </p:scale>
        <p:origin x="-1404" y="222"/>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82" name="Rectangle 2"/>
          <p:cNvSpPr>
            <a:spLocks noGrp="1" noChangeArrowheads="1"/>
          </p:cNvSpPr>
          <p:nvPr>
            <p:ph type="hdr" sz="quarter"/>
          </p:nvPr>
        </p:nvSpPr>
        <p:spPr bwMode="auto">
          <a:xfrm>
            <a:off x="0" y="0"/>
            <a:ext cx="3170238" cy="481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747" tIns="47873" rIns="95747" bIns="47873" numCol="1" anchor="t" anchorCtr="0" compatLnSpc="1">
            <a:prstTxWarp prst="textNoShape">
              <a:avLst/>
            </a:prstTxWarp>
          </a:bodyPr>
          <a:lstStyle>
            <a:lvl1pPr defTabSz="957263">
              <a:defRPr sz="1300">
                <a:latin typeface="Arial" charset="0"/>
                <a:ea typeface="+mn-ea"/>
                <a:cs typeface="+mn-cs"/>
              </a:defRPr>
            </a:lvl1pPr>
          </a:lstStyle>
          <a:p>
            <a:pPr>
              <a:defRPr/>
            </a:pPr>
            <a:endParaRPr lang="en-US"/>
          </a:p>
        </p:txBody>
      </p:sp>
      <p:sp>
        <p:nvSpPr>
          <p:cNvPr id="20483" name="Rectangle 3"/>
          <p:cNvSpPr>
            <a:spLocks noGrp="1" noChangeArrowheads="1"/>
          </p:cNvSpPr>
          <p:nvPr>
            <p:ph type="dt" idx="1"/>
          </p:nvPr>
        </p:nvSpPr>
        <p:spPr bwMode="auto">
          <a:xfrm>
            <a:off x="4143375" y="0"/>
            <a:ext cx="3170238" cy="481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747" tIns="47873" rIns="95747" bIns="47873" numCol="1" anchor="t" anchorCtr="0" compatLnSpc="1">
            <a:prstTxWarp prst="textNoShape">
              <a:avLst/>
            </a:prstTxWarp>
          </a:bodyPr>
          <a:lstStyle>
            <a:lvl1pPr algn="r" defTabSz="957263">
              <a:defRPr sz="1300">
                <a:latin typeface="Arial" charset="0"/>
                <a:ea typeface="+mn-ea"/>
                <a:cs typeface="+mn-cs"/>
              </a:defRPr>
            </a:lvl1pPr>
          </a:lstStyle>
          <a:p>
            <a:pPr>
              <a:defRPr/>
            </a:pPr>
            <a:endParaRPr lang="en-US"/>
          </a:p>
        </p:txBody>
      </p:sp>
      <p:sp>
        <p:nvSpPr>
          <p:cNvPr id="21508" name="Rectangle 4"/>
          <p:cNvSpPr>
            <a:spLocks noGrp="1" noRot="1" noChangeAspect="1" noChangeArrowheads="1" noTextEdit="1"/>
          </p:cNvSpPr>
          <p:nvPr>
            <p:ph type="sldImg" idx="2"/>
          </p:nvPr>
        </p:nvSpPr>
        <p:spPr bwMode="auto">
          <a:xfrm>
            <a:off x="1257300" y="719138"/>
            <a:ext cx="4800600" cy="360045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 uri="{FAA26D3D-D897-4be2-8F04-BA451C77F1D7}">
              <ma14:placeholderFlag xmlns="" xmlns:ma14="http://schemas.microsoft.com/office/mac/drawingml/2011/main" val="1"/>
            </a:ext>
          </a:extLst>
        </p:spPr>
      </p:sp>
      <p:sp>
        <p:nvSpPr>
          <p:cNvPr id="20485" name="Rectangle 5"/>
          <p:cNvSpPr>
            <a:spLocks noGrp="1" noChangeArrowheads="1"/>
          </p:cNvSpPr>
          <p:nvPr>
            <p:ph type="body" sz="quarter" idx="3"/>
          </p:nvPr>
        </p:nvSpPr>
        <p:spPr bwMode="auto">
          <a:xfrm>
            <a:off x="731838" y="4560888"/>
            <a:ext cx="5851525" cy="432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747" tIns="47873" rIns="95747" bIns="47873"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20486" name="Rectangle 6"/>
          <p:cNvSpPr>
            <a:spLocks noGrp="1" noChangeArrowheads="1"/>
          </p:cNvSpPr>
          <p:nvPr>
            <p:ph type="ftr" sz="quarter" idx="4"/>
          </p:nvPr>
        </p:nvSpPr>
        <p:spPr bwMode="auto">
          <a:xfrm>
            <a:off x="0" y="9118600"/>
            <a:ext cx="3170238" cy="481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747" tIns="47873" rIns="95747" bIns="47873" numCol="1" anchor="b" anchorCtr="0" compatLnSpc="1">
            <a:prstTxWarp prst="textNoShape">
              <a:avLst/>
            </a:prstTxWarp>
          </a:bodyPr>
          <a:lstStyle>
            <a:lvl1pPr defTabSz="957263">
              <a:defRPr sz="1300">
                <a:latin typeface="Arial" charset="0"/>
                <a:ea typeface="+mn-ea"/>
                <a:cs typeface="+mn-cs"/>
              </a:defRPr>
            </a:lvl1pPr>
          </a:lstStyle>
          <a:p>
            <a:pPr>
              <a:defRPr/>
            </a:pPr>
            <a:endParaRPr lang="en-US"/>
          </a:p>
        </p:txBody>
      </p:sp>
      <p:sp>
        <p:nvSpPr>
          <p:cNvPr id="20487" name="Rectangle 7"/>
          <p:cNvSpPr>
            <a:spLocks noGrp="1" noChangeArrowheads="1"/>
          </p:cNvSpPr>
          <p:nvPr>
            <p:ph type="sldNum" sz="quarter" idx="5"/>
          </p:nvPr>
        </p:nvSpPr>
        <p:spPr bwMode="auto">
          <a:xfrm>
            <a:off x="4143375" y="9118600"/>
            <a:ext cx="3170238" cy="481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747" tIns="47873" rIns="95747" bIns="47873" numCol="1" anchor="b" anchorCtr="0" compatLnSpc="1">
            <a:prstTxWarp prst="textNoShape">
              <a:avLst/>
            </a:prstTxWarp>
          </a:bodyPr>
          <a:lstStyle>
            <a:lvl1pPr algn="r" defTabSz="957263">
              <a:defRPr sz="1300"/>
            </a:lvl1pPr>
          </a:lstStyle>
          <a:p>
            <a:fld id="{A0FFD154-CEB0-4D4D-8924-E12DBDA2579A}" type="slidenum">
              <a:rPr lang="en-US"/>
              <a:pPr/>
              <a:t>‹#›</a:t>
            </a:fld>
            <a:endParaRPr lang="en-US"/>
          </a:p>
        </p:txBody>
      </p:sp>
    </p:spTree>
    <p:extLst>
      <p:ext uri="{BB962C8B-B14F-4D97-AF65-F5344CB8AC3E}">
        <p14:creationId xmlns:p14="http://schemas.microsoft.com/office/powerpoint/2010/main" val="111437861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S PGothic"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MS PGothic" pitchFamily="34"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MS PGothic" pitchFamily="34"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MS PGothic" pitchFamily="34"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MS PGothic"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57263" eaLnBrk="0" hangingPunct="0">
              <a:defRPr sz="2400">
                <a:solidFill>
                  <a:schemeClr val="tx1"/>
                </a:solidFill>
                <a:latin typeface="Arial" pitchFamily="34" charset="0"/>
                <a:ea typeface="MS PGothic" pitchFamily="34" charset="-128"/>
              </a:defRPr>
            </a:lvl1pPr>
            <a:lvl2pPr marL="742950" indent="-285750" defTabSz="957263" eaLnBrk="0" hangingPunct="0">
              <a:defRPr sz="2400">
                <a:solidFill>
                  <a:schemeClr val="tx1"/>
                </a:solidFill>
                <a:latin typeface="Arial" pitchFamily="34" charset="0"/>
                <a:ea typeface="MS PGothic" pitchFamily="34" charset="-128"/>
              </a:defRPr>
            </a:lvl2pPr>
            <a:lvl3pPr marL="1143000" indent="-228600" defTabSz="957263" eaLnBrk="0" hangingPunct="0">
              <a:defRPr sz="2400">
                <a:solidFill>
                  <a:schemeClr val="tx1"/>
                </a:solidFill>
                <a:latin typeface="Arial" pitchFamily="34" charset="0"/>
                <a:ea typeface="MS PGothic" pitchFamily="34" charset="-128"/>
              </a:defRPr>
            </a:lvl3pPr>
            <a:lvl4pPr marL="1600200" indent="-228600" defTabSz="957263" eaLnBrk="0" hangingPunct="0">
              <a:defRPr sz="2400">
                <a:solidFill>
                  <a:schemeClr val="tx1"/>
                </a:solidFill>
                <a:latin typeface="Arial" pitchFamily="34" charset="0"/>
                <a:ea typeface="MS PGothic" pitchFamily="34" charset="-128"/>
              </a:defRPr>
            </a:lvl4pPr>
            <a:lvl5pPr marL="2057400" indent="-228600" defTabSz="957263" eaLnBrk="0" hangingPunct="0">
              <a:defRPr sz="2400">
                <a:solidFill>
                  <a:schemeClr val="tx1"/>
                </a:solidFill>
                <a:latin typeface="Arial" pitchFamily="34" charset="0"/>
                <a:ea typeface="MS PGothic" pitchFamily="34" charset="-128"/>
              </a:defRPr>
            </a:lvl5pPr>
            <a:lvl6pPr marL="2514600" indent="-228600" defTabSz="957263"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defTabSz="957263"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defTabSz="957263"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defTabSz="957263" eaLnBrk="0" fontAlgn="base" hangingPunct="0">
              <a:spcBef>
                <a:spcPct val="0"/>
              </a:spcBef>
              <a:spcAft>
                <a:spcPct val="0"/>
              </a:spcAft>
              <a:defRPr sz="2400">
                <a:solidFill>
                  <a:schemeClr val="tx1"/>
                </a:solidFill>
                <a:latin typeface="Arial" pitchFamily="34" charset="0"/>
                <a:ea typeface="MS PGothic" pitchFamily="34" charset="-128"/>
              </a:defRPr>
            </a:lvl9pPr>
          </a:lstStyle>
          <a:p>
            <a:pPr eaLnBrk="1" hangingPunct="1"/>
            <a:fld id="{F0F36E65-BC41-4A6B-9161-4137B851EAC9}" type="slidenum">
              <a:rPr lang="en-US" sz="1300"/>
              <a:pPr eaLnBrk="1" hangingPunct="1"/>
              <a:t>1</a:t>
            </a:fld>
            <a:endParaRPr lang="en-US" sz="1300"/>
          </a:p>
        </p:txBody>
      </p:sp>
      <p:sp>
        <p:nvSpPr>
          <p:cNvPr id="24579" name="Rectangle 2"/>
          <p:cNvSpPr>
            <a:spLocks noGrp="1" noRot="1" noChangeAspect="1" noChangeArrowheads="1" noTextEdit="1"/>
          </p:cNvSpPr>
          <p:nvPr>
            <p:ph type="sldImg"/>
          </p:nvPr>
        </p:nvSpPr>
        <p:spPr>
          <a:ln/>
        </p:spPr>
      </p:sp>
      <p:sp>
        <p:nvSpPr>
          <p:cNvPr id="24580" name="Rectangle 3"/>
          <p:cNvSpPr>
            <a:spLocks noGrp="1" noChangeArrowheads="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eaLnBrk="1" hangingPunct="1"/>
            <a:endParaRPr lang="en-US" smtClean="0">
              <a:latin typeface="Times New Roman"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54288" name="Rectangle 16"/>
          <p:cNvSpPr>
            <a:spLocks noChangeArrowheads="1"/>
          </p:cNvSpPr>
          <p:nvPr userDrawn="1"/>
        </p:nvSpPr>
        <p:spPr bwMode="auto">
          <a:xfrm>
            <a:off x="7200900" y="76200"/>
            <a:ext cx="1752600" cy="762000"/>
          </a:xfrm>
          <a:prstGeom prst="rect">
            <a:avLst/>
          </a:prstGeom>
          <a:solidFill>
            <a:srgbClr val="00AEE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30" name="Rectangle 6"/>
          <p:cNvSpPr>
            <a:spLocks noGrp="1" noChangeArrowheads="1"/>
          </p:cNvSpPr>
          <p:nvPr>
            <p:ph type="sldNum" sz="quarter" idx="4"/>
          </p:nvPr>
        </p:nvSpPr>
        <p:spPr/>
        <p:txBody>
          <a:bodyPr/>
          <a:lstStyle>
            <a:lvl1pPr>
              <a:defRPr/>
            </a:lvl1pPr>
          </a:lstStyle>
          <a:p>
            <a:fld id="{759C5F94-016D-4DB6-9A5A-8CEBF71E299A}" type="slidenum">
              <a:rPr lang="en-US"/>
              <a:pPr/>
              <a:t>‹#›</a:t>
            </a:fld>
            <a:endParaRPr lang="en-US"/>
          </a:p>
        </p:txBody>
      </p:sp>
      <p:sp>
        <p:nvSpPr>
          <p:cNvPr id="1028" name="Rectangle 9"/>
          <p:cNvSpPr>
            <a:spLocks noGrp="1" noChangeArrowheads="1"/>
          </p:cNvSpPr>
          <p:nvPr>
            <p:ph type="title"/>
          </p:nvPr>
        </p:nvSpPr>
        <p:spPr>
          <a:xfrm>
            <a:off x="685800" y="1371600"/>
            <a:ext cx="7772400" cy="1470025"/>
          </a:xfrm>
          <a:extLst>
            <a:ext uri="{FAA26D3D-D897-4be2-8F04-BA451C77F1D7}">
              <ma14:placeholderFlag xmlns="" xmlns:ma14="http://schemas.microsoft.com/office/mac/drawingml/2011/main" val="1"/>
            </a:ext>
          </a:extLst>
        </p:spPr>
        <p:txBody>
          <a:bodyPr/>
          <a:lstStyle>
            <a:lvl1pPr algn="ctr">
              <a:defRPr sz="4000" smtClean="0"/>
            </a:lvl1pPr>
          </a:lstStyle>
          <a:p>
            <a:pPr lvl="0"/>
            <a:r>
              <a:rPr lang="en-US" noProof="0" smtClean="0"/>
              <a:t>Click to edit Master title style</a:t>
            </a:r>
          </a:p>
        </p:txBody>
      </p:sp>
      <p:sp>
        <p:nvSpPr>
          <p:cNvPr id="1029" name="Rectangle 11"/>
          <p:cNvSpPr>
            <a:spLocks noGrp="1" noChangeArrowheads="1"/>
          </p:cNvSpPr>
          <p:nvPr>
            <p:ph type="body" idx="1"/>
          </p:nvPr>
        </p:nvSpPr>
        <p:spPr>
          <a:xfrm>
            <a:off x="1371600" y="3886200"/>
            <a:ext cx="6400800" cy="1752600"/>
          </a:xfrm>
          <a:extLst>
            <a:ext uri="{FAA26D3D-D897-4be2-8F04-BA451C77F1D7}">
              <ma14:placeholderFlag xmlns="" xmlns:ma14="http://schemas.microsoft.com/office/mac/drawingml/2011/main" val="1"/>
            </a:ext>
          </a:extLst>
        </p:spPr>
        <p:txBody>
          <a:bodyPr/>
          <a:lstStyle>
            <a:lvl1pPr marL="0" indent="0" algn="ctr">
              <a:buFont typeface="Wingdings" pitchFamily="2" charset="2"/>
              <a:buNone/>
              <a:defRPr sz="2400" smtClean="0"/>
            </a:lvl1pPr>
          </a:lstStyle>
          <a:p>
            <a:pPr lvl="0"/>
            <a:r>
              <a:rPr lang="en-US" noProof="0" smtClean="0"/>
              <a:t>Click to edit Master text styles</a:t>
            </a:r>
          </a:p>
        </p:txBody>
      </p:sp>
      <p:sp>
        <p:nvSpPr>
          <p:cNvPr id="8" name="Rectangle 7"/>
          <p:cNvSpPr>
            <a:spLocks noChangeArrowheads="1"/>
          </p:cNvSpPr>
          <p:nvPr userDrawn="1"/>
        </p:nvSpPr>
        <p:spPr bwMode="auto">
          <a:xfrm>
            <a:off x="381000" y="76200"/>
            <a:ext cx="6705600" cy="152400"/>
          </a:xfrm>
          <a:prstGeom prst="rect">
            <a:avLst/>
          </a:prstGeom>
          <a:solidFill>
            <a:srgbClr val="00B14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defRPr/>
            </a:pPr>
            <a:endParaRPr lang="en-US">
              <a:solidFill>
                <a:schemeClr val="lt1"/>
              </a:solidFill>
              <a:latin typeface="+mn-lt"/>
              <a:ea typeface="+mn-ea"/>
            </a:endParaRPr>
          </a:p>
        </p:txBody>
      </p:sp>
      <p:sp>
        <p:nvSpPr>
          <p:cNvPr id="11" name="Rectangle 10"/>
          <p:cNvSpPr>
            <a:spLocks noChangeArrowheads="1"/>
          </p:cNvSpPr>
          <p:nvPr userDrawn="1"/>
        </p:nvSpPr>
        <p:spPr bwMode="auto">
          <a:xfrm>
            <a:off x="2438400" y="6553200"/>
            <a:ext cx="6477000" cy="228600"/>
          </a:xfrm>
          <a:prstGeom prst="rect">
            <a:avLst/>
          </a:prstGeom>
          <a:solidFill>
            <a:srgbClr val="00B14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defRPr/>
            </a:pPr>
            <a:endParaRPr lang="en-US">
              <a:solidFill>
                <a:schemeClr val="lt1"/>
              </a:solidFill>
              <a:latin typeface="+mn-lt"/>
              <a:ea typeface="+mn-ea"/>
            </a:endParaRPr>
          </a:p>
        </p:txBody>
      </p:sp>
      <p:sp>
        <p:nvSpPr>
          <p:cNvPr id="12" name="Rectangle 11"/>
          <p:cNvSpPr>
            <a:spLocks noChangeArrowheads="1"/>
          </p:cNvSpPr>
          <p:nvPr userDrawn="1"/>
        </p:nvSpPr>
        <p:spPr bwMode="auto">
          <a:xfrm>
            <a:off x="381000" y="6553200"/>
            <a:ext cx="1905000" cy="228600"/>
          </a:xfrm>
          <a:prstGeom prst="rect">
            <a:avLst/>
          </a:prstGeom>
          <a:solidFill>
            <a:srgbClr val="00AEE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defRPr/>
            </a:pPr>
            <a:endParaRPr lang="en-US">
              <a:solidFill>
                <a:schemeClr val="lt1"/>
              </a:solidFill>
              <a:latin typeface="+mn-lt"/>
              <a:ea typeface="+mn-ea"/>
            </a:endParaRPr>
          </a:p>
        </p:txBody>
      </p:sp>
    </p:spTree>
  </p:cSld>
  <p:clrMapOvr>
    <a:masterClrMapping/>
  </p:clrMapOvr>
  <p:transition/>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sldNum" sz="quarter" idx="10"/>
          </p:nvPr>
        </p:nvSpPr>
        <p:spPr>
          <a:ln/>
        </p:spPr>
        <p:txBody>
          <a:bodyPr/>
          <a:lstStyle>
            <a:lvl1pPr>
              <a:defRPr/>
            </a:lvl1pPr>
          </a:lstStyle>
          <a:p>
            <a:fld id="{34923E72-0F48-448E-B31B-3B76C66B7AC5}" type="slidenum">
              <a:rPr lang="en-US"/>
              <a:pPr/>
              <a:t>‹#›</a:t>
            </a:fld>
            <a:endParaRPr lang="en-US"/>
          </a:p>
        </p:txBody>
      </p:sp>
    </p:spTree>
    <p:extLst>
      <p:ext uri="{BB962C8B-B14F-4D97-AF65-F5344CB8AC3E}">
        <p14:creationId xmlns:p14="http://schemas.microsoft.com/office/powerpoint/2010/main" val="3775546570"/>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6"/>
          <p:cNvSpPr>
            <a:spLocks noGrp="1" noChangeArrowheads="1"/>
          </p:cNvSpPr>
          <p:nvPr>
            <p:ph type="sldNum" sz="quarter" idx="10"/>
          </p:nvPr>
        </p:nvSpPr>
        <p:spPr>
          <a:ln/>
        </p:spPr>
        <p:txBody>
          <a:bodyPr/>
          <a:lstStyle>
            <a:lvl1pPr>
              <a:defRPr/>
            </a:lvl1pPr>
          </a:lstStyle>
          <a:p>
            <a:fld id="{7E0A4181-E73B-4E40-A4E9-65F7DBB75A58}" type="slidenum">
              <a:rPr lang="en-US"/>
              <a:pPr/>
              <a:t>‹#›</a:t>
            </a:fld>
            <a:endParaRPr lang="en-US"/>
          </a:p>
        </p:txBody>
      </p:sp>
    </p:spTree>
    <p:extLst>
      <p:ext uri="{BB962C8B-B14F-4D97-AF65-F5344CB8AC3E}">
        <p14:creationId xmlns:p14="http://schemas.microsoft.com/office/powerpoint/2010/main" val="2109435153"/>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0" y="1417638"/>
            <a:ext cx="4038600"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72000" y="1417638"/>
            <a:ext cx="4038600"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sldNum" sz="quarter" idx="10"/>
          </p:nvPr>
        </p:nvSpPr>
        <p:spPr>
          <a:ln/>
        </p:spPr>
        <p:txBody>
          <a:bodyPr/>
          <a:lstStyle>
            <a:lvl1pPr>
              <a:defRPr/>
            </a:lvl1pPr>
          </a:lstStyle>
          <a:p>
            <a:fld id="{7B84FE6D-B715-4D5A-8864-D0538CD83D54}" type="slidenum">
              <a:rPr lang="en-US"/>
              <a:pPr/>
              <a:t>‹#›</a:t>
            </a:fld>
            <a:endParaRPr lang="en-US"/>
          </a:p>
        </p:txBody>
      </p:sp>
    </p:spTree>
    <p:extLst>
      <p:ext uri="{BB962C8B-B14F-4D97-AF65-F5344CB8AC3E}">
        <p14:creationId xmlns:p14="http://schemas.microsoft.com/office/powerpoint/2010/main" val="2389059505"/>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6"/>
          <p:cNvSpPr>
            <a:spLocks noGrp="1" noChangeArrowheads="1"/>
          </p:cNvSpPr>
          <p:nvPr>
            <p:ph type="sldNum" sz="quarter" idx="10"/>
          </p:nvPr>
        </p:nvSpPr>
        <p:spPr>
          <a:ln/>
        </p:spPr>
        <p:txBody>
          <a:bodyPr/>
          <a:lstStyle>
            <a:lvl1pPr>
              <a:defRPr/>
            </a:lvl1pPr>
          </a:lstStyle>
          <a:p>
            <a:fld id="{7F8A4685-2BF0-4DFE-A8A4-18600ED16EBD}" type="slidenum">
              <a:rPr lang="en-US"/>
              <a:pPr/>
              <a:t>‹#›</a:t>
            </a:fld>
            <a:endParaRPr lang="en-US"/>
          </a:p>
        </p:txBody>
      </p:sp>
    </p:spTree>
    <p:extLst>
      <p:ext uri="{BB962C8B-B14F-4D97-AF65-F5344CB8AC3E}">
        <p14:creationId xmlns:p14="http://schemas.microsoft.com/office/powerpoint/2010/main" val="2169354668"/>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6"/>
          <p:cNvSpPr>
            <a:spLocks noGrp="1" noChangeArrowheads="1"/>
          </p:cNvSpPr>
          <p:nvPr>
            <p:ph type="sldNum" sz="quarter" idx="10"/>
          </p:nvPr>
        </p:nvSpPr>
        <p:spPr>
          <a:ln/>
        </p:spPr>
        <p:txBody>
          <a:bodyPr/>
          <a:lstStyle>
            <a:lvl1pPr>
              <a:defRPr/>
            </a:lvl1pPr>
          </a:lstStyle>
          <a:p>
            <a:fld id="{F015ECA1-E353-4631-BEFD-590A34ABBA75}" type="slidenum">
              <a:rPr lang="en-US"/>
              <a:pPr/>
              <a:t>‹#›</a:t>
            </a:fld>
            <a:endParaRPr lang="en-US"/>
          </a:p>
        </p:txBody>
      </p:sp>
    </p:spTree>
    <p:extLst>
      <p:ext uri="{BB962C8B-B14F-4D97-AF65-F5344CB8AC3E}">
        <p14:creationId xmlns:p14="http://schemas.microsoft.com/office/powerpoint/2010/main" val="2987222926"/>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ln/>
        </p:spPr>
        <p:txBody>
          <a:bodyPr/>
          <a:lstStyle>
            <a:lvl1pPr>
              <a:defRPr/>
            </a:lvl1pPr>
          </a:lstStyle>
          <a:p>
            <a:fld id="{0FAF9885-D20D-4FB6-8FF4-3A13FDA8E543}" type="slidenum">
              <a:rPr lang="en-US"/>
              <a:pPr/>
              <a:t>‹#›</a:t>
            </a:fld>
            <a:endParaRPr lang="en-US"/>
          </a:p>
        </p:txBody>
      </p:sp>
    </p:spTree>
    <p:extLst>
      <p:ext uri="{BB962C8B-B14F-4D97-AF65-F5344CB8AC3E}">
        <p14:creationId xmlns:p14="http://schemas.microsoft.com/office/powerpoint/2010/main" val="8481589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fld id="{5EFECC34-5099-4331-8F47-12CBBE1DF0DC}" type="slidenum">
              <a:rPr lang="en-US"/>
              <a:pPr/>
              <a:t>‹#›</a:t>
            </a:fld>
            <a:endParaRPr lang="en-US"/>
          </a:p>
        </p:txBody>
      </p:sp>
    </p:spTree>
    <p:extLst>
      <p:ext uri="{BB962C8B-B14F-4D97-AF65-F5344CB8AC3E}">
        <p14:creationId xmlns:p14="http://schemas.microsoft.com/office/powerpoint/2010/main" val="2784648097"/>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fld id="{8F5D8D71-C92C-42E9-965F-E0BCE6823CF9}" type="slidenum">
              <a:rPr lang="en-US"/>
              <a:pPr/>
              <a:t>‹#›</a:t>
            </a:fld>
            <a:endParaRPr lang="en-US"/>
          </a:p>
        </p:txBody>
      </p:sp>
    </p:spTree>
    <p:extLst>
      <p:ext uri="{BB962C8B-B14F-4D97-AF65-F5344CB8AC3E}">
        <p14:creationId xmlns:p14="http://schemas.microsoft.com/office/powerpoint/2010/main" val="8637250"/>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sldNum" sz="quarter" idx="10"/>
          </p:nvPr>
        </p:nvSpPr>
        <p:spPr>
          <a:ln/>
        </p:spPr>
        <p:txBody>
          <a:bodyPr/>
          <a:lstStyle>
            <a:lvl1pPr>
              <a:defRPr/>
            </a:lvl1pPr>
          </a:lstStyle>
          <a:p>
            <a:fld id="{FC998442-AE0E-49CD-9FF1-3BC5A74C68D7}" type="slidenum">
              <a:rPr lang="en-US"/>
              <a:pPr/>
              <a:t>‹#›</a:t>
            </a:fld>
            <a:endParaRPr lang="en-US"/>
          </a:p>
        </p:txBody>
      </p:sp>
    </p:spTree>
    <p:extLst>
      <p:ext uri="{BB962C8B-B14F-4D97-AF65-F5344CB8AC3E}">
        <p14:creationId xmlns:p14="http://schemas.microsoft.com/office/powerpoint/2010/main" val="1289492055"/>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34150" y="228600"/>
            <a:ext cx="2076450" cy="5715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04800" y="228600"/>
            <a:ext cx="6076950" cy="5715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sldNum" sz="quarter" idx="10"/>
          </p:nvPr>
        </p:nvSpPr>
        <p:spPr>
          <a:ln/>
        </p:spPr>
        <p:txBody>
          <a:bodyPr/>
          <a:lstStyle>
            <a:lvl1pPr>
              <a:defRPr/>
            </a:lvl1pPr>
          </a:lstStyle>
          <a:p>
            <a:fld id="{64A6A5C7-E9C0-4D23-B11D-8D7304475537}" type="slidenum">
              <a:rPr lang="en-US"/>
              <a:pPr/>
              <a:t>‹#›</a:t>
            </a:fld>
            <a:endParaRPr lang="en-US"/>
          </a:p>
        </p:txBody>
      </p:sp>
    </p:spTree>
    <p:extLst>
      <p:ext uri="{BB962C8B-B14F-4D97-AF65-F5344CB8AC3E}">
        <p14:creationId xmlns:p14="http://schemas.microsoft.com/office/powerpoint/2010/main" val="3818591694"/>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A4DD8937-9804-4859-8E33-9C0DCEB983A1}" type="slidenum">
              <a:rPr lang="en-US"/>
              <a:pPr/>
              <a:t>‹#›</a:t>
            </a:fld>
            <a:endParaRPr lang="en-US"/>
          </a:p>
        </p:txBody>
      </p:sp>
      <p:sp>
        <p:nvSpPr>
          <p:cNvPr id="1028" name="Rectangle 9"/>
          <p:cNvSpPr>
            <a:spLocks noGrp="1" noChangeArrowheads="1"/>
          </p:cNvSpPr>
          <p:nvPr>
            <p:ph type="title"/>
          </p:nvPr>
        </p:nvSpPr>
        <p:spPr bwMode="auto">
          <a:xfrm>
            <a:off x="457200" y="304800"/>
            <a:ext cx="6629400"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9" name="Rectangle 11"/>
          <p:cNvSpPr>
            <a:spLocks noGrp="1" noChangeArrowheads="1"/>
          </p:cNvSpPr>
          <p:nvPr>
            <p:ph type="body" idx="1"/>
          </p:nvPr>
        </p:nvSpPr>
        <p:spPr bwMode="auto">
          <a:xfrm>
            <a:off x="609600" y="1219200"/>
            <a:ext cx="8001000" cy="472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p:txBody>
      </p:sp>
      <p:sp>
        <p:nvSpPr>
          <p:cNvPr id="8" name="Rectangle 7"/>
          <p:cNvSpPr>
            <a:spLocks noChangeArrowheads="1"/>
          </p:cNvSpPr>
          <p:nvPr/>
        </p:nvSpPr>
        <p:spPr bwMode="auto">
          <a:xfrm>
            <a:off x="381000" y="76200"/>
            <a:ext cx="6705600" cy="152400"/>
          </a:xfrm>
          <a:prstGeom prst="rect">
            <a:avLst/>
          </a:prstGeom>
          <a:solidFill>
            <a:srgbClr val="00B14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defRPr/>
            </a:pPr>
            <a:endParaRPr lang="en-US">
              <a:solidFill>
                <a:schemeClr val="lt1"/>
              </a:solidFill>
              <a:latin typeface="+mn-lt"/>
              <a:ea typeface="+mn-ea"/>
            </a:endParaRPr>
          </a:p>
        </p:txBody>
      </p:sp>
      <p:sp>
        <p:nvSpPr>
          <p:cNvPr id="11" name="Rectangle 10"/>
          <p:cNvSpPr>
            <a:spLocks noChangeArrowheads="1"/>
          </p:cNvSpPr>
          <p:nvPr/>
        </p:nvSpPr>
        <p:spPr bwMode="auto">
          <a:xfrm>
            <a:off x="2438400" y="6553200"/>
            <a:ext cx="6477000" cy="228600"/>
          </a:xfrm>
          <a:prstGeom prst="rect">
            <a:avLst/>
          </a:prstGeom>
          <a:solidFill>
            <a:srgbClr val="00B14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defRPr/>
            </a:pPr>
            <a:endParaRPr lang="en-US">
              <a:solidFill>
                <a:schemeClr val="lt1"/>
              </a:solidFill>
              <a:latin typeface="+mn-lt"/>
              <a:ea typeface="+mn-ea"/>
            </a:endParaRPr>
          </a:p>
        </p:txBody>
      </p:sp>
      <p:sp>
        <p:nvSpPr>
          <p:cNvPr id="12" name="Rectangle 11"/>
          <p:cNvSpPr>
            <a:spLocks noChangeArrowheads="1"/>
          </p:cNvSpPr>
          <p:nvPr/>
        </p:nvSpPr>
        <p:spPr bwMode="auto">
          <a:xfrm>
            <a:off x="381000" y="6553200"/>
            <a:ext cx="1905000" cy="228600"/>
          </a:xfrm>
          <a:prstGeom prst="rect">
            <a:avLst/>
          </a:prstGeom>
          <a:solidFill>
            <a:srgbClr val="00AEE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defRPr/>
            </a:pPr>
            <a:endParaRPr lang="en-US">
              <a:solidFill>
                <a:schemeClr val="lt1"/>
              </a:solidFill>
              <a:latin typeface="+mn-lt"/>
              <a:ea typeface="+mn-ea"/>
            </a:endParaRPr>
          </a:p>
        </p:txBody>
      </p:sp>
      <p:sp>
        <p:nvSpPr>
          <p:cNvPr id="1040" name="Rectangle 16"/>
          <p:cNvSpPr>
            <a:spLocks noChangeArrowheads="1"/>
          </p:cNvSpPr>
          <p:nvPr/>
        </p:nvSpPr>
        <p:spPr bwMode="auto">
          <a:xfrm>
            <a:off x="7200900" y="76200"/>
            <a:ext cx="1752600" cy="762000"/>
          </a:xfrm>
          <a:prstGeom prst="rect">
            <a:avLst/>
          </a:prstGeom>
          <a:solidFill>
            <a:srgbClr val="00AEE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 bg1="lt1" tx1="dk1" bg2="lt2" tx2="dk2" accent1="accent1" accent2="accent2" accent3="accent3" accent4="accent4" accent5="accent5" accent6="accent6" hlink="hlink" folHlink="folHlink"/>
  <p:sldLayoutIdLst>
    <p:sldLayoutId id="2147483649" r:id="rId1"/>
    <p:sldLayoutId id="2147483659" r:id="rId2"/>
    <p:sldLayoutId id="2147483658" r:id="rId3"/>
    <p:sldLayoutId id="2147483657" r:id="rId4"/>
    <p:sldLayoutId id="2147483656" r:id="rId5"/>
    <p:sldLayoutId id="2147483655" r:id="rId6"/>
    <p:sldLayoutId id="2147483654" r:id="rId7"/>
    <p:sldLayoutId id="2147483653" r:id="rId8"/>
    <p:sldLayoutId id="2147483652" r:id="rId9"/>
    <p:sldLayoutId id="2147483651" r:id="rId10"/>
    <p:sldLayoutId id="2147483650" r:id="rId11"/>
  </p:sldLayoutIdLst>
  <p:transition/>
  <p:hf hdr="0" ftr="0" dt="0"/>
  <p:txStyles>
    <p:titleStyle>
      <a:lvl1pPr algn="l" rtl="0" eaLnBrk="1" fontAlgn="base" hangingPunct="1">
        <a:spcBef>
          <a:spcPct val="0"/>
        </a:spcBef>
        <a:spcAft>
          <a:spcPct val="0"/>
        </a:spcAft>
        <a:defRPr sz="2800" b="1">
          <a:solidFill>
            <a:srgbClr val="007DC3"/>
          </a:solidFill>
          <a:latin typeface="Arial" pitchFamily="34" charset="0"/>
          <a:ea typeface="MS PGothic" pitchFamily="34" charset="-128"/>
          <a:cs typeface="ＭＳ Ｐゴシック" charset="0"/>
        </a:defRPr>
      </a:lvl1pPr>
      <a:lvl2pPr algn="l" rtl="0" eaLnBrk="1" fontAlgn="base" hangingPunct="1">
        <a:spcBef>
          <a:spcPct val="0"/>
        </a:spcBef>
        <a:spcAft>
          <a:spcPct val="0"/>
        </a:spcAft>
        <a:defRPr sz="2800" b="1">
          <a:solidFill>
            <a:srgbClr val="007DC3"/>
          </a:solidFill>
          <a:latin typeface="Arial" pitchFamily="34" charset="0"/>
          <a:ea typeface="MS PGothic" pitchFamily="34" charset="-128"/>
          <a:cs typeface="ＭＳ Ｐゴシック" charset="0"/>
        </a:defRPr>
      </a:lvl2pPr>
      <a:lvl3pPr algn="l" rtl="0" eaLnBrk="1" fontAlgn="base" hangingPunct="1">
        <a:spcBef>
          <a:spcPct val="0"/>
        </a:spcBef>
        <a:spcAft>
          <a:spcPct val="0"/>
        </a:spcAft>
        <a:defRPr sz="2800" b="1">
          <a:solidFill>
            <a:srgbClr val="007DC3"/>
          </a:solidFill>
          <a:latin typeface="Arial" pitchFamily="34" charset="0"/>
          <a:ea typeface="MS PGothic" pitchFamily="34" charset="-128"/>
          <a:cs typeface="ＭＳ Ｐゴシック" charset="0"/>
        </a:defRPr>
      </a:lvl3pPr>
      <a:lvl4pPr algn="l" rtl="0" eaLnBrk="1" fontAlgn="base" hangingPunct="1">
        <a:spcBef>
          <a:spcPct val="0"/>
        </a:spcBef>
        <a:spcAft>
          <a:spcPct val="0"/>
        </a:spcAft>
        <a:defRPr sz="2800" b="1">
          <a:solidFill>
            <a:srgbClr val="007DC3"/>
          </a:solidFill>
          <a:latin typeface="Arial" pitchFamily="34" charset="0"/>
          <a:ea typeface="MS PGothic" pitchFamily="34" charset="-128"/>
          <a:cs typeface="ＭＳ Ｐゴシック" charset="0"/>
        </a:defRPr>
      </a:lvl4pPr>
      <a:lvl5pPr algn="l" rtl="0" eaLnBrk="1" fontAlgn="base" hangingPunct="1">
        <a:spcBef>
          <a:spcPct val="0"/>
        </a:spcBef>
        <a:spcAft>
          <a:spcPct val="0"/>
        </a:spcAft>
        <a:defRPr sz="2800" b="1">
          <a:solidFill>
            <a:srgbClr val="007DC3"/>
          </a:solidFill>
          <a:latin typeface="Arial" pitchFamily="34" charset="0"/>
          <a:ea typeface="MS PGothic" pitchFamily="34" charset="-128"/>
          <a:cs typeface="ＭＳ Ｐゴシック" charset="0"/>
        </a:defRPr>
      </a:lvl5pPr>
      <a:lvl6pPr marL="457200" algn="l" rtl="0" eaLnBrk="1" fontAlgn="base" hangingPunct="1">
        <a:spcBef>
          <a:spcPct val="0"/>
        </a:spcBef>
        <a:spcAft>
          <a:spcPct val="0"/>
        </a:spcAft>
        <a:defRPr sz="3200">
          <a:solidFill>
            <a:srgbClr val="007DC3"/>
          </a:solidFill>
          <a:latin typeface="Franklin Gothic Demi" pitchFamily="34" charset="0"/>
        </a:defRPr>
      </a:lvl6pPr>
      <a:lvl7pPr marL="914400" algn="l" rtl="0" eaLnBrk="1" fontAlgn="base" hangingPunct="1">
        <a:spcBef>
          <a:spcPct val="0"/>
        </a:spcBef>
        <a:spcAft>
          <a:spcPct val="0"/>
        </a:spcAft>
        <a:defRPr sz="3200">
          <a:solidFill>
            <a:srgbClr val="007DC3"/>
          </a:solidFill>
          <a:latin typeface="Franklin Gothic Demi" pitchFamily="34" charset="0"/>
        </a:defRPr>
      </a:lvl7pPr>
      <a:lvl8pPr marL="1371600" algn="l" rtl="0" eaLnBrk="1" fontAlgn="base" hangingPunct="1">
        <a:spcBef>
          <a:spcPct val="0"/>
        </a:spcBef>
        <a:spcAft>
          <a:spcPct val="0"/>
        </a:spcAft>
        <a:defRPr sz="3200">
          <a:solidFill>
            <a:srgbClr val="007DC3"/>
          </a:solidFill>
          <a:latin typeface="Franklin Gothic Demi" pitchFamily="34" charset="0"/>
        </a:defRPr>
      </a:lvl8pPr>
      <a:lvl9pPr marL="1828800" algn="l" rtl="0" eaLnBrk="1" fontAlgn="base" hangingPunct="1">
        <a:spcBef>
          <a:spcPct val="0"/>
        </a:spcBef>
        <a:spcAft>
          <a:spcPct val="0"/>
        </a:spcAft>
        <a:defRPr sz="3200">
          <a:solidFill>
            <a:srgbClr val="007DC3"/>
          </a:solidFill>
          <a:latin typeface="Franklin Gothic Demi" pitchFamily="34" charset="0"/>
        </a:defRPr>
      </a:lvl9pPr>
    </p:titleStyle>
    <p:bodyStyle>
      <a:lvl1pPr marL="342900" indent="-342900" algn="l" rtl="0" eaLnBrk="1" fontAlgn="base" hangingPunct="1">
        <a:spcBef>
          <a:spcPct val="0"/>
        </a:spcBef>
        <a:spcAft>
          <a:spcPct val="55000"/>
        </a:spcAft>
        <a:buClr>
          <a:srgbClr val="007BC3"/>
        </a:buClr>
        <a:buFont typeface="Wingdings" pitchFamily="2" charset="2"/>
        <a:buChar char="§"/>
        <a:defRPr sz="2000">
          <a:solidFill>
            <a:schemeClr val="tx1"/>
          </a:solidFill>
          <a:latin typeface="Arial" pitchFamily="34" charset="0"/>
          <a:ea typeface="MS PGothic" pitchFamily="34" charset="-128"/>
          <a:cs typeface="ＭＳ Ｐゴシック" charset="0"/>
        </a:defRPr>
      </a:lvl1pPr>
      <a:lvl2pPr marL="742950" indent="-285750" algn="l" rtl="0" eaLnBrk="1" fontAlgn="base" hangingPunct="1">
        <a:spcBef>
          <a:spcPct val="0"/>
        </a:spcBef>
        <a:spcAft>
          <a:spcPct val="55000"/>
        </a:spcAft>
        <a:buClr>
          <a:srgbClr val="007BC3"/>
        </a:buClr>
        <a:buFont typeface="Arial" pitchFamily="34" charset="0"/>
        <a:buChar char="–"/>
        <a:defRPr sz="2000">
          <a:solidFill>
            <a:schemeClr val="tx1"/>
          </a:solidFill>
          <a:latin typeface="Arial" pitchFamily="34" charset="0"/>
          <a:ea typeface="MS PGothic" pitchFamily="34" charset="-128"/>
        </a:defRPr>
      </a:lvl2pPr>
      <a:lvl3pPr marL="1143000" indent="-228600" algn="l" rtl="0" eaLnBrk="1" fontAlgn="base" hangingPunct="1">
        <a:spcBef>
          <a:spcPct val="0"/>
        </a:spcBef>
        <a:spcAft>
          <a:spcPct val="55000"/>
        </a:spcAft>
        <a:buClr>
          <a:srgbClr val="007BC3"/>
        </a:buClr>
        <a:buFont typeface="Wingdings" pitchFamily="2" charset="2"/>
        <a:buChar char="§"/>
        <a:defRPr sz="2000">
          <a:solidFill>
            <a:schemeClr val="tx1"/>
          </a:solidFill>
          <a:latin typeface="Arial" pitchFamily="34" charset="0"/>
          <a:ea typeface="MS PGothic" pitchFamily="34" charset="-128"/>
        </a:defRPr>
      </a:lvl3pPr>
      <a:lvl4pPr marL="1600200" indent="-228600" algn="l" rtl="0" eaLnBrk="1" fontAlgn="base" hangingPunct="1">
        <a:spcBef>
          <a:spcPct val="20000"/>
        </a:spcBef>
        <a:spcAft>
          <a:spcPct val="0"/>
        </a:spcAft>
        <a:buChar char="–"/>
        <a:defRPr sz="2000">
          <a:solidFill>
            <a:schemeClr val="tx1"/>
          </a:solidFill>
          <a:latin typeface="Arial" charset="0"/>
          <a:ea typeface="MS PGothic" pitchFamily="34" charset="-128"/>
        </a:defRPr>
      </a:lvl4pPr>
      <a:lvl5pPr marL="2057400" indent="-228600" algn="l" rtl="0" eaLnBrk="1" fontAlgn="base" hangingPunct="1">
        <a:spcBef>
          <a:spcPct val="20000"/>
        </a:spcBef>
        <a:spcAft>
          <a:spcPct val="0"/>
        </a:spcAft>
        <a:buChar char="»"/>
        <a:defRPr sz="2000">
          <a:solidFill>
            <a:schemeClr val="tx1"/>
          </a:solidFill>
          <a:latin typeface="Arial" charset="0"/>
          <a:ea typeface="MS PGothic" pitchFamily="34" charset="-128"/>
        </a:defRPr>
      </a:lvl5pPr>
      <a:lvl6pPr marL="2514600" indent="-228600" algn="l" rtl="0" eaLnBrk="1" fontAlgn="base" hangingPunct="1">
        <a:spcBef>
          <a:spcPct val="20000"/>
        </a:spcBef>
        <a:spcAft>
          <a:spcPct val="0"/>
        </a:spcAft>
        <a:buChar char="»"/>
        <a:defRPr sz="2000">
          <a:solidFill>
            <a:schemeClr val="tx1"/>
          </a:solidFill>
          <a:latin typeface="Arial" charset="0"/>
        </a:defRPr>
      </a:lvl6pPr>
      <a:lvl7pPr marL="2971800" indent="-228600" algn="l" rtl="0" eaLnBrk="1" fontAlgn="base" hangingPunct="1">
        <a:spcBef>
          <a:spcPct val="20000"/>
        </a:spcBef>
        <a:spcAft>
          <a:spcPct val="0"/>
        </a:spcAft>
        <a:buChar char="»"/>
        <a:defRPr sz="2000">
          <a:solidFill>
            <a:schemeClr val="tx1"/>
          </a:solidFill>
          <a:latin typeface="Arial" charset="0"/>
        </a:defRPr>
      </a:lvl7pPr>
      <a:lvl8pPr marL="3429000" indent="-228600" algn="l" rtl="0" eaLnBrk="1" fontAlgn="base" hangingPunct="1">
        <a:spcBef>
          <a:spcPct val="20000"/>
        </a:spcBef>
        <a:spcAft>
          <a:spcPct val="0"/>
        </a:spcAft>
        <a:buChar char="»"/>
        <a:defRPr sz="2000">
          <a:solidFill>
            <a:schemeClr val="tx1"/>
          </a:solidFill>
          <a:latin typeface="Arial" charset="0"/>
        </a:defRPr>
      </a:lvl8pPr>
      <a:lvl9pPr marL="3886200" indent="-228600" algn="l" rtl="0" eaLnBrk="1" fontAlgn="base" hangingPunct="1">
        <a:spcBef>
          <a:spcPct val="20000"/>
        </a:spcBef>
        <a:spcAft>
          <a:spcPct val="0"/>
        </a:spcAft>
        <a:buChar char="»"/>
        <a:defRPr sz="2000">
          <a:solidFill>
            <a:schemeClr val="tx1"/>
          </a:solidFill>
          <a:latin typeface="Arial"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mailto:MARFP83D@gmail.com"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mailto:MARFP83D@gmail.com"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hyperlink" Target="mailto:MARFP83D@gmail.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4" name="Rectangle 8"/>
          <p:cNvSpPr>
            <a:spLocks noGrp="1" noChangeArrowheads="1"/>
          </p:cNvSpPr>
          <p:nvPr>
            <p:ph type="ctrTitle"/>
          </p:nvPr>
        </p:nvSpPr>
        <p:spPr>
          <a:noFill/>
          <a:extLs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txBody>
          <a:bodyPr/>
          <a:lstStyle/>
          <a:p>
            <a:r>
              <a:rPr lang="en-US" dirty="0" smtClean="0"/>
              <a:t>Section 83D</a:t>
            </a:r>
            <a:br>
              <a:rPr lang="en-US" dirty="0" smtClean="0"/>
            </a:br>
            <a:r>
              <a:rPr lang="en-US" dirty="0" smtClean="0"/>
              <a:t>Green Communities Act</a:t>
            </a:r>
            <a:endParaRPr lang="en-US" dirty="0"/>
          </a:p>
        </p:txBody>
      </p:sp>
      <p:sp>
        <p:nvSpPr>
          <p:cNvPr id="19465" name="Rectangle 9"/>
          <p:cNvSpPr>
            <a:spLocks noGrp="1" noChangeArrowheads="1"/>
          </p:cNvSpPr>
          <p:nvPr>
            <p:ph type="subTitle" idx="1"/>
          </p:nvPr>
        </p:nvSpPr>
        <p:spPr>
          <a:noFill/>
          <a:extLs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txBody>
          <a:bodyPr/>
          <a:lstStyle/>
          <a:p>
            <a:r>
              <a:rPr lang="en-US" dirty="0" smtClean="0"/>
              <a:t>Bidders Conference</a:t>
            </a:r>
            <a:br>
              <a:rPr lang="en-US" dirty="0" smtClean="0"/>
            </a:br>
            <a:r>
              <a:rPr lang="en-US" dirty="0" smtClean="0"/>
              <a:t>April 2017</a:t>
            </a:r>
            <a:endParaRPr lang="en-US" dirty="0"/>
          </a:p>
        </p:txBody>
      </p:sp>
      <p:sp>
        <p:nvSpPr>
          <p:cNvPr id="6146" name="Slide Number Placeholder 3"/>
          <p:cNvSpPr>
            <a:spLocks noGrp="1"/>
          </p:cNvSpPr>
          <p:nvPr>
            <p:ph type="sldNum" sz="quarter" idx="4"/>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defRPr sz="2400">
                <a:solidFill>
                  <a:schemeClr val="tx1"/>
                </a:solidFill>
                <a:latin typeface="Arial" pitchFamily="34" charset="0"/>
                <a:ea typeface="MS PGothic" pitchFamily="34" charset="-128"/>
              </a:defRPr>
            </a:lvl1pPr>
            <a:lvl2pPr marL="742950" indent="-285750" eaLnBrk="0" hangingPunct="0">
              <a:defRPr sz="2400">
                <a:solidFill>
                  <a:schemeClr val="tx1"/>
                </a:solidFill>
                <a:latin typeface="Arial" pitchFamily="34" charset="0"/>
                <a:ea typeface="MS PGothic" pitchFamily="34" charset="-128"/>
              </a:defRPr>
            </a:lvl2pPr>
            <a:lvl3pPr marL="1143000" indent="-228600" eaLnBrk="0" hangingPunct="0">
              <a:defRPr sz="2400">
                <a:solidFill>
                  <a:schemeClr val="tx1"/>
                </a:solidFill>
                <a:latin typeface="Arial" pitchFamily="34" charset="0"/>
                <a:ea typeface="MS PGothic" pitchFamily="34" charset="-128"/>
              </a:defRPr>
            </a:lvl3pPr>
            <a:lvl4pPr marL="1600200" indent="-228600" eaLnBrk="0" hangingPunct="0">
              <a:defRPr sz="2400">
                <a:solidFill>
                  <a:schemeClr val="tx1"/>
                </a:solidFill>
                <a:latin typeface="Arial" pitchFamily="34" charset="0"/>
                <a:ea typeface="MS PGothic" pitchFamily="34" charset="-128"/>
              </a:defRPr>
            </a:lvl4pPr>
            <a:lvl5pPr marL="2057400" indent="-228600" eaLnBrk="0" hangingPunct="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pPr eaLnBrk="1" hangingPunct="1"/>
            <a:fld id="{7621EDE0-372F-4BBF-9BAB-C9EC55CA03BD}" type="slidenum">
              <a:rPr lang="en-US" sz="1400"/>
              <a:pPr eaLnBrk="1" hangingPunct="1"/>
              <a:t>1</a:t>
            </a:fld>
            <a:endParaRPr lang="en-US" sz="1400"/>
          </a:p>
        </p:txBody>
      </p:sp>
      <p:pic>
        <p:nvPicPr>
          <p:cNvPr id="5" name="Picture 4"/>
          <p:cNvPicPr>
            <a:picLocks noChangeAspect="1"/>
          </p:cNvPicPr>
          <p:nvPr/>
        </p:nvPicPr>
        <p:blipFill rotWithShape="1">
          <a:blip r:embed="rId3"/>
          <a:srcRect l="15741"/>
          <a:stretch/>
        </p:blipFill>
        <p:spPr>
          <a:xfrm>
            <a:off x="1143000" y="4800600"/>
            <a:ext cx="6934200" cy="1524000"/>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Today’s Bidder Conference</a:t>
            </a:r>
            <a:endParaRPr lang="en-US" dirty="0"/>
          </a:p>
        </p:txBody>
      </p:sp>
      <p:sp>
        <p:nvSpPr>
          <p:cNvPr id="3" name="Content Placeholder 2"/>
          <p:cNvSpPr>
            <a:spLocks noGrp="1"/>
          </p:cNvSpPr>
          <p:nvPr>
            <p:ph idx="1"/>
          </p:nvPr>
        </p:nvSpPr>
        <p:spPr>
          <a:xfrm>
            <a:off x="609600" y="1219200"/>
            <a:ext cx="8001000" cy="5105400"/>
          </a:xfrm>
        </p:spPr>
        <p:txBody>
          <a:bodyPr/>
          <a:lstStyle/>
          <a:p>
            <a:r>
              <a:rPr lang="en-US" sz="1800" dirty="0"/>
              <a:t>All requirements, criteria, processes, and all other aspects of this solicitation are governed solely by the document titled Request For Proposals For Long-Term Contracts For Renewable Energy Projects, issued March 31, 2017.  This Bidders Conference presentation and meeting are provided for discussion purposes only, and may not provide authoritative guidance regarding the solicitation.</a:t>
            </a:r>
          </a:p>
          <a:p>
            <a:r>
              <a:rPr lang="en-US" sz="1800" dirty="0" smtClean="0"/>
              <a:t>All </a:t>
            </a:r>
            <a:r>
              <a:rPr lang="en-US" sz="1800" dirty="0"/>
              <a:t>answers provided at this forum are for information </a:t>
            </a:r>
            <a:r>
              <a:rPr lang="en-US" sz="1800" dirty="0" smtClean="0"/>
              <a:t>only. Official responses </a:t>
            </a:r>
            <a:r>
              <a:rPr lang="en-US" sz="1800" dirty="0"/>
              <a:t>will be provided in writing to questions submitted to </a:t>
            </a:r>
            <a:r>
              <a:rPr lang="en-US" sz="1800" dirty="0">
                <a:hlinkClick r:id="rId2"/>
              </a:rPr>
              <a:t>MARFP83D@gmail.com</a:t>
            </a:r>
            <a:endParaRPr lang="en-US" sz="1800" dirty="0"/>
          </a:p>
          <a:p>
            <a:r>
              <a:rPr lang="en-US" sz="1800" dirty="0" smtClean="0"/>
              <a:t>Representatives at today’s conference:</a:t>
            </a:r>
          </a:p>
          <a:p>
            <a:pPr lvl="1"/>
            <a:r>
              <a:rPr lang="en-US" sz="1800" dirty="0"/>
              <a:t>Eversource Energy: Jeff </a:t>
            </a:r>
            <a:r>
              <a:rPr lang="en-US" sz="1800" dirty="0" err="1"/>
              <a:t>Waltman</a:t>
            </a:r>
            <a:endParaRPr lang="en-US" sz="1800" dirty="0"/>
          </a:p>
          <a:p>
            <a:pPr lvl="1"/>
            <a:r>
              <a:rPr lang="en-US" sz="1800" dirty="0"/>
              <a:t>National Grid: Tim Brennan</a:t>
            </a:r>
          </a:p>
          <a:p>
            <a:pPr lvl="1"/>
            <a:r>
              <a:rPr lang="en-US" sz="1800" dirty="0" err="1" smtClean="0"/>
              <a:t>Unitil</a:t>
            </a:r>
            <a:r>
              <a:rPr lang="en-US" sz="1800" dirty="0" smtClean="0"/>
              <a:t>: Lisa Glover</a:t>
            </a:r>
          </a:p>
          <a:p>
            <a:pPr lvl="1"/>
            <a:r>
              <a:rPr lang="en-US" sz="1800" dirty="0" smtClean="0"/>
              <a:t>Massachusetts Department of Energy Resources: Judith Judson</a:t>
            </a:r>
            <a:endParaRPr lang="en-US" sz="1800" dirty="0"/>
          </a:p>
        </p:txBody>
      </p:sp>
      <p:sp>
        <p:nvSpPr>
          <p:cNvPr id="4" name="Slide Number Placeholder 3"/>
          <p:cNvSpPr>
            <a:spLocks noGrp="1"/>
          </p:cNvSpPr>
          <p:nvPr>
            <p:ph type="sldNum" sz="quarter" idx="10"/>
          </p:nvPr>
        </p:nvSpPr>
        <p:spPr/>
        <p:txBody>
          <a:bodyPr/>
          <a:lstStyle/>
          <a:p>
            <a:fld id="{34923E72-0F48-448E-B31B-3B76C66B7AC5}" type="slidenum">
              <a:rPr lang="en-US" smtClean="0"/>
              <a:pPr/>
              <a:t>2</a:t>
            </a:fld>
            <a:endParaRPr lang="en-US"/>
          </a:p>
        </p:txBody>
      </p:sp>
    </p:spTree>
    <p:extLst>
      <p:ext uri="{BB962C8B-B14F-4D97-AF65-F5344CB8AC3E}">
        <p14:creationId xmlns:p14="http://schemas.microsoft.com/office/powerpoint/2010/main" val="2070589737"/>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noFill/>
          <a:extLs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txBody>
          <a:bodyPr/>
          <a:lstStyle/>
          <a:p>
            <a:r>
              <a:rPr lang="en-US" dirty="0" smtClean="0"/>
              <a:t>How We Got Here</a:t>
            </a:r>
          </a:p>
        </p:txBody>
      </p:sp>
      <p:sp>
        <p:nvSpPr>
          <p:cNvPr id="55299" name="Rectangle 3"/>
          <p:cNvSpPr>
            <a:spLocks noGrp="1" noChangeArrowheads="1"/>
          </p:cNvSpPr>
          <p:nvPr>
            <p:ph type="body" idx="1"/>
          </p:nvPr>
        </p:nvSpPr>
        <p:spPr>
          <a:xfrm>
            <a:off x="609600" y="1219200"/>
            <a:ext cx="8001000" cy="5029200"/>
          </a:xfrm>
          <a:noFill/>
          <a:extLs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txBody>
          <a:bodyPr/>
          <a:lstStyle/>
          <a:p>
            <a:r>
              <a:rPr lang="en-US" dirty="0" smtClean="0"/>
              <a:t>Objective: Solicit offers of Clean Energy Generation pursuant to Section 83D of the Green Communities Act</a:t>
            </a:r>
          </a:p>
          <a:p>
            <a:r>
              <a:rPr lang="en-US" dirty="0"/>
              <a:t>RFP Drafting Process</a:t>
            </a:r>
          </a:p>
          <a:p>
            <a:pPr lvl="1"/>
            <a:r>
              <a:rPr lang="en-US" dirty="0"/>
              <a:t>Joint filing by Utilities (</a:t>
            </a:r>
            <a:r>
              <a:rPr lang="en-US" dirty="0" err="1"/>
              <a:t>Unitil</a:t>
            </a:r>
            <a:r>
              <a:rPr lang="en-US" dirty="0"/>
              <a:t>, National Grid, Eversource Energy) and Massachusetts Department of Environmental Resources (DOER)</a:t>
            </a:r>
          </a:p>
          <a:p>
            <a:pPr lvl="1"/>
            <a:r>
              <a:rPr lang="en-US" dirty="0"/>
              <a:t>Stakeholder input requested in December 2016</a:t>
            </a:r>
          </a:p>
          <a:p>
            <a:pPr lvl="1"/>
            <a:r>
              <a:rPr lang="en-US" dirty="0"/>
              <a:t>Attorney General consulted on solicitation method</a:t>
            </a:r>
          </a:p>
          <a:p>
            <a:pPr lvl="1"/>
            <a:r>
              <a:rPr lang="en-US" dirty="0"/>
              <a:t>Independent Evaluator (Peregrine Energy) monitored and reported on solicitation process</a:t>
            </a:r>
          </a:p>
          <a:p>
            <a:r>
              <a:rPr lang="en-US" dirty="0"/>
              <a:t>MA DPU Authorized RFP on March 27, 2017</a:t>
            </a:r>
          </a:p>
          <a:p>
            <a:r>
              <a:rPr lang="en-US" dirty="0"/>
              <a:t>RFP issued March 31, 2017</a:t>
            </a:r>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RFP Team Composition</a:t>
            </a:r>
            <a:endParaRPr lang="en-US" dirty="0"/>
          </a:p>
        </p:txBody>
      </p:sp>
      <p:sp>
        <p:nvSpPr>
          <p:cNvPr id="3" name="Content Placeholder 2"/>
          <p:cNvSpPr>
            <a:spLocks noGrp="1"/>
          </p:cNvSpPr>
          <p:nvPr>
            <p:ph idx="1"/>
          </p:nvPr>
        </p:nvSpPr>
        <p:spPr/>
        <p:txBody>
          <a:bodyPr/>
          <a:lstStyle/>
          <a:p>
            <a:r>
              <a:rPr lang="en-US" b="1" dirty="0" smtClean="0"/>
              <a:t>Evaluation Team </a:t>
            </a:r>
            <a:r>
              <a:rPr lang="en-US" dirty="0" smtClean="0"/>
              <a:t>– Massachusetts Distribution Companies and the DOER</a:t>
            </a:r>
          </a:p>
          <a:p>
            <a:r>
              <a:rPr lang="en-US" b="1" dirty="0" smtClean="0"/>
              <a:t>Evaluation Team Consultant </a:t>
            </a:r>
            <a:r>
              <a:rPr lang="en-US" dirty="0" smtClean="0"/>
              <a:t>– entity or entities that will contract with the Distribution Companies to assist the Evaluation Team with the technical methodologies and findings for eligible proposals</a:t>
            </a:r>
          </a:p>
          <a:p>
            <a:r>
              <a:rPr lang="en-US" b="1" dirty="0" smtClean="0"/>
              <a:t>Independent Evaluator </a:t>
            </a:r>
            <a:r>
              <a:rPr lang="en-US" dirty="0" smtClean="0"/>
              <a:t>– as required by Section 83D, the independent evaluator will monitor and report on the solicitation and bid selection process to ensure an open, fair and transparent solicitation and bid selection process</a:t>
            </a:r>
            <a:endParaRPr lang="en-US" dirty="0"/>
          </a:p>
          <a:p>
            <a:pPr marL="342900" lvl="1" indent="-342900">
              <a:buFont typeface="Wingdings" pitchFamily="2" charset="2"/>
              <a:buChar char="§"/>
            </a:pPr>
            <a:r>
              <a:rPr lang="en-US" b="1" dirty="0" smtClean="0"/>
              <a:t>Selection </a:t>
            </a:r>
            <a:r>
              <a:rPr lang="en-US" b="1" dirty="0"/>
              <a:t>Team </a:t>
            </a:r>
            <a:r>
              <a:rPr lang="en-US" dirty="0"/>
              <a:t>– Massachusetts Distribution Companies with DOER serving as an advisory participant:</a:t>
            </a:r>
          </a:p>
          <a:p>
            <a:pPr lvl="1"/>
            <a:r>
              <a:rPr lang="en-US" dirty="0" smtClean="0"/>
              <a:t>Eversource Energy, National Grid, </a:t>
            </a:r>
            <a:r>
              <a:rPr lang="en-US" dirty="0" err="1" smtClean="0"/>
              <a:t>Unitil</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34923E72-0F48-448E-B31B-3B76C66B7AC5}" type="slidenum">
              <a:rPr lang="en-US" smtClean="0"/>
              <a:pPr/>
              <a:t>4</a:t>
            </a:fld>
            <a:endParaRPr lang="en-US"/>
          </a:p>
        </p:txBody>
      </p:sp>
    </p:spTree>
    <p:extLst>
      <p:ext uri="{BB962C8B-B14F-4D97-AF65-F5344CB8AC3E}">
        <p14:creationId xmlns:p14="http://schemas.microsoft.com/office/powerpoint/2010/main" val="1178323782"/>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Clean Energy Generation</a:t>
            </a:r>
            <a:endParaRPr lang="en-US" dirty="0"/>
          </a:p>
        </p:txBody>
      </p:sp>
      <p:sp>
        <p:nvSpPr>
          <p:cNvPr id="3" name="Content Placeholder 2"/>
          <p:cNvSpPr>
            <a:spLocks noGrp="1"/>
          </p:cNvSpPr>
          <p:nvPr>
            <p:ph idx="1"/>
          </p:nvPr>
        </p:nvSpPr>
        <p:spPr>
          <a:xfrm>
            <a:off x="609600" y="1219200"/>
            <a:ext cx="8001000" cy="5334000"/>
          </a:xfrm>
        </p:spPr>
        <p:txBody>
          <a:bodyPr/>
          <a:lstStyle/>
          <a:p>
            <a:r>
              <a:rPr lang="en-US" dirty="0" smtClean="0"/>
              <a:t>“In order to facilitate the financing of </a:t>
            </a:r>
            <a:r>
              <a:rPr lang="en-US" b="1" dirty="0" smtClean="0"/>
              <a:t>clean energy generation </a:t>
            </a:r>
            <a:r>
              <a:rPr lang="en-US" dirty="0" smtClean="0"/>
              <a:t>resources, every distribution company shall jointly and competitively solicit proposals for clean energy generation and, provided that reasonable proposals have been received, shall enter into cost-effective long-term contracts for clean energy generation for an annual amount of electricity equal to approximately 9,450,000 megawatt-hours… by December 31, 2022.” </a:t>
            </a:r>
            <a:r>
              <a:rPr lang="en-US" sz="1800" i="1" dirty="0" smtClean="0"/>
              <a:t>[Section 83D]</a:t>
            </a:r>
          </a:p>
          <a:p>
            <a:r>
              <a:rPr lang="en-US" dirty="0" smtClean="0"/>
              <a:t>“Clean Energy Generation means:</a:t>
            </a:r>
          </a:p>
          <a:p>
            <a:pPr lvl="1"/>
            <a:r>
              <a:rPr lang="en-US" sz="1800" dirty="0" err="1" smtClean="0"/>
              <a:t>i</a:t>
            </a:r>
            <a:r>
              <a:rPr lang="en-US" sz="1800" dirty="0" smtClean="0"/>
              <a:t>) Firm Service </a:t>
            </a:r>
            <a:r>
              <a:rPr lang="en-US" sz="1800" dirty="0"/>
              <a:t>H</a:t>
            </a:r>
            <a:r>
              <a:rPr lang="en-US" sz="1800" dirty="0" smtClean="0"/>
              <a:t>ydroelectric Generation from hydroelectric generation alone;</a:t>
            </a:r>
          </a:p>
          <a:p>
            <a:pPr lvl="1"/>
            <a:r>
              <a:rPr lang="en-US" sz="1800" dirty="0" smtClean="0"/>
              <a:t>ii) new Class I Renewable Portfolio Standard (RPS) eligible resources that are firmed up with Firm Service </a:t>
            </a:r>
            <a:r>
              <a:rPr lang="en-US" sz="1800" dirty="0"/>
              <a:t>H</a:t>
            </a:r>
            <a:r>
              <a:rPr lang="en-US" sz="1800" dirty="0" smtClean="0"/>
              <a:t>ydroelectric Generation; or</a:t>
            </a:r>
          </a:p>
          <a:p>
            <a:pPr lvl="1"/>
            <a:r>
              <a:rPr lang="en-US" sz="1800" dirty="0" smtClean="0"/>
              <a:t>iii) new Class I RPS eligible resources”</a:t>
            </a:r>
          </a:p>
          <a:p>
            <a:pPr marL="457200" lvl="1" indent="0">
              <a:buNone/>
            </a:pPr>
            <a:r>
              <a:rPr lang="en-US" sz="1800" i="1" dirty="0" smtClean="0"/>
              <a:t>[Section 83D]</a:t>
            </a:r>
          </a:p>
          <a:p>
            <a:pPr lvl="1"/>
            <a:endParaRPr lang="en-US" dirty="0"/>
          </a:p>
        </p:txBody>
      </p:sp>
      <p:sp>
        <p:nvSpPr>
          <p:cNvPr id="4" name="Slide Number Placeholder 3"/>
          <p:cNvSpPr>
            <a:spLocks noGrp="1"/>
          </p:cNvSpPr>
          <p:nvPr>
            <p:ph type="sldNum" sz="quarter" idx="10"/>
          </p:nvPr>
        </p:nvSpPr>
        <p:spPr/>
        <p:txBody>
          <a:bodyPr/>
          <a:lstStyle/>
          <a:p>
            <a:fld id="{34923E72-0F48-448E-B31B-3B76C66B7AC5}" type="slidenum">
              <a:rPr lang="en-US" smtClean="0"/>
              <a:pPr/>
              <a:t>5</a:t>
            </a:fld>
            <a:endParaRPr lang="en-US"/>
          </a:p>
        </p:txBody>
      </p:sp>
    </p:spTree>
    <p:extLst>
      <p:ext uri="{BB962C8B-B14F-4D97-AF65-F5344CB8AC3E}">
        <p14:creationId xmlns:p14="http://schemas.microsoft.com/office/powerpoint/2010/main" val="3338696718"/>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6705600" cy="609600"/>
          </a:xfrm>
        </p:spPr>
        <p:txBody>
          <a:bodyPr/>
          <a:lstStyle/>
          <a:p>
            <a:r>
              <a:rPr lang="en-US" dirty="0" smtClean="0"/>
              <a:t>Hydroelectric Generation</a:t>
            </a:r>
            <a:endParaRPr lang="en-US" dirty="0"/>
          </a:p>
        </p:txBody>
      </p:sp>
      <p:sp>
        <p:nvSpPr>
          <p:cNvPr id="3" name="Content Placeholder 2"/>
          <p:cNvSpPr>
            <a:spLocks noGrp="1"/>
          </p:cNvSpPr>
          <p:nvPr>
            <p:ph idx="1"/>
          </p:nvPr>
        </p:nvSpPr>
        <p:spPr/>
        <p:txBody>
          <a:bodyPr/>
          <a:lstStyle/>
          <a:p>
            <a:r>
              <a:rPr lang="en-US" dirty="0" smtClean="0"/>
              <a:t>“Firm Service Hydroelectric Generation:</a:t>
            </a:r>
          </a:p>
          <a:p>
            <a:pPr lvl="1"/>
            <a:r>
              <a:rPr lang="en-US" dirty="0" smtClean="0"/>
              <a:t>Hydroelectric generation provided without interruption for one or more discrete periods designated in a long-term contract, including but not limited to multiple hydroelectric run-of-the-river generation units managed in a portfolio that creates firm service through the diversity of multiple units” </a:t>
            </a:r>
            <a:r>
              <a:rPr lang="en-US" i="1" dirty="0" smtClean="0"/>
              <a:t>[Section 83D]</a:t>
            </a:r>
          </a:p>
          <a:p>
            <a:r>
              <a:rPr lang="en-US" dirty="0" smtClean="0"/>
              <a:t>Incremental Hydroelectric Generation</a:t>
            </a:r>
          </a:p>
          <a:p>
            <a:pPr lvl="1"/>
            <a:r>
              <a:rPr lang="en-US" dirty="0" smtClean="0"/>
              <a:t>Firm Service Hydroelectric Generation that represents a net increase in </a:t>
            </a:r>
            <a:r>
              <a:rPr lang="en-US" dirty="0" err="1" smtClean="0"/>
              <a:t>MWh</a:t>
            </a:r>
            <a:r>
              <a:rPr lang="en-US" dirty="0" smtClean="0"/>
              <a:t> per year of hydroelectric generation from the bidder and/or affiliate as compared to the 3 year historical average and/or otherwise expected delivery of hydroelectric generation from the bidder and/or affiliate within or into the New England Control Area.</a:t>
            </a:r>
            <a:endParaRPr lang="en-US" dirty="0"/>
          </a:p>
        </p:txBody>
      </p:sp>
      <p:sp>
        <p:nvSpPr>
          <p:cNvPr id="4" name="Slide Number Placeholder 3"/>
          <p:cNvSpPr>
            <a:spLocks noGrp="1"/>
          </p:cNvSpPr>
          <p:nvPr>
            <p:ph type="sldNum" sz="quarter" idx="10"/>
          </p:nvPr>
        </p:nvSpPr>
        <p:spPr/>
        <p:txBody>
          <a:bodyPr/>
          <a:lstStyle/>
          <a:p>
            <a:fld id="{34923E72-0F48-448E-B31B-3B76C66B7AC5}" type="slidenum">
              <a:rPr lang="en-US" smtClean="0"/>
              <a:pPr/>
              <a:t>6</a:t>
            </a:fld>
            <a:endParaRPr lang="en-US"/>
          </a:p>
        </p:txBody>
      </p:sp>
    </p:spTree>
    <p:extLst>
      <p:ext uri="{BB962C8B-B14F-4D97-AF65-F5344CB8AC3E}">
        <p14:creationId xmlns:p14="http://schemas.microsoft.com/office/powerpoint/2010/main" val="1159293820"/>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6629400" cy="838200"/>
          </a:xfrm>
        </p:spPr>
        <p:txBody>
          <a:bodyPr/>
          <a:lstStyle/>
          <a:p>
            <a:r>
              <a:rPr lang="en-US" dirty="0" smtClean="0"/>
              <a:t>Environmental Attributes and RECs</a:t>
            </a:r>
            <a:endParaRPr lang="en-US" dirty="0"/>
          </a:p>
        </p:txBody>
      </p:sp>
      <p:sp>
        <p:nvSpPr>
          <p:cNvPr id="3" name="Content Placeholder 2"/>
          <p:cNvSpPr>
            <a:spLocks noGrp="1"/>
          </p:cNvSpPr>
          <p:nvPr>
            <p:ph idx="1"/>
          </p:nvPr>
        </p:nvSpPr>
        <p:spPr/>
        <p:txBody>
          <a:bodyPr/>
          <a:lstStyle/>
          <a:p>
            <a:r>
              <a:rPr lang="en-US" dirty="0" smtClean="0"/>
              <a:t>Environmental Attributes: GIS Certificates and any other present or future environmental benefits associated with the Firm Service Hydroelectric Generation energy deliveries contracted for as part of this RFP</a:t>
            </a:r>
          </a:p>
          <a:p>
            <a:pPr lvl="1"/>
            <a:endParaRPr lang="en-US" dirty="0"/>
          </a:p>
          <a:p>
            <a:r>
              <a:rPr lang="en-US" dirty="0" smtClean="0"/>
              <a:t>RECs: GIS Certificates and Environmental Benefits associated with New Class I RPS Resources</a:t>
            </a:r>
            <a:endParaRPr lang="en-US" dirty="0"/>
          </a:p>
        </p:txBody>
      </p:sp>
      <p:sp>
        <p:nvSpPr>
          <p:cNvPr id="4" name="Slide Number Placeholder 3"/>
          <p:cNvSpPr>
            <a:spLocks noGrp="1"/>
          </p:cNvSpPr>
          <p:nvPr>
            <p:ph type="sldNum" sz="quarter" idx="10"/>
          </p:nvPr>
        </p:nvSpPr>
        <p:spPr/>
        <p:txBody>
          <a:bodyPr/>
          <a:lstStyle/>
          <a:p>
            <a:fld id="{34923E72-0F48-448E-B31B-3B76C66B7AC5}" type="slidenum">
              <a:rPr lang="en-US" smtClean="0"/>
              <a:pPr/>
              <a:t>7</a:t>
            </a:fld>
            <a:endParaRPr lang="en-US"/>
          </a:p>
        </p:txBody>
      </p:sp>
    </p:spTree>
    <p:extLst>
      <p:ext uri="{BB962C8B-B14F-4D97-AF65-F5344CB8AC3E}">
        <p14:creationId xmlns:p14="http://schemas.microsoft.com/office/powerpoint/2010/main" val="3208365358"/>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Bid Categories</a:t>
            </a:r>
            <a:r>
              <a:rPr lang="en-US" baseline="30000" dirty="0" smtClean="0"/>
              <a:t>1</a:t>
            </a:r>
            <a:endParaRPr lang="en-US" baseline="30000" dirty="0"/>
          </a:p>
        </p:txBody>
      </p:sp>
      <p:sp>
        <p:nvSpPr>
          <p:cNvPr id="3" name="Content Placeholder 2"/>
          <p:cNvSpPr>
            <a:spLocks noGrp="1"/>
          </p:cNvSpPr>
          <p:nvPr>
            <p:ph idx="1"/>
          </p:nvPr>
        </p:nvSpPr>
        <p:spPr>
          <a:xfrm>
            <a:off x="609600" y="1219200"/>
            <a:ext cx="8001000" cy="5029200"/>
          </a:xfrm>
        </p:spPr>
        <p:txBody>
          <a:bodyPr/>
          <a:lstStyle/>
          <a:p>
            <a:r>
              <a:rPr lang="en-US" dirty="0" smtClean="0"/>
              <a:t>2.2.1.3 (</a:t>
            </a:r>
            <a:r>
              <a:rPr lang="en-US" dirty="0" err="1" smtClean="0"/>
              <a:t>i</a:t>
            </a:r>
            <a:r>
              <a:rPr lang="en-US" dirty="0" smtClean="0"/>
              <a:t>)	Clean Energy Generation from Incremental 			Hydroelectric Generation via Long Term Contract</a:t>
            </a:r>
          </a:p>
          <a:p>
            <a:r>
              <a:rPr lang="en-US" dirty="0" smtClean="0"/>
              <a:t>2.2.1.3 (ii)	Clean Energy Generation from New Class I RPS 		Eligible Resources via Long Term Contract</a:t>
            </a:r>
          </a:p>
          <a:p>
            <a:r>
              <a:rPr lang="en-US" dirty="0" smtClean="0"/>
              <a:t>2.2.1.3 (iii)	Clean Energy Generation and Class I 				RECs/Environmental Attributes via Long Term 			Contract from a Combination of an Incremental 			Hydropower Generation and New Class I RPS 			Eligible Resources</a:t>
            </a:r>
          </a:p>
          <a:p>
            <a:r>
              <a:rPr lang="en-US" dirty="0" smtClean="0"/>
              <a:t>2.2.1.3 (iv)	Clean Energy Generation from Incremental 			Hydroelectric Generation and/or New Class I RPS 		Eligible Resource with Class I RECs and/or 			Environmental Attributes via Long Term Contract 		with a Transmission Project under FERC Tariff</a:t>
            </a:r>
          </a:p>
        </p:txBody>
      </p:sp>
      <p:sp>
        <p:nvSpPr>
          <p:cNvPr id="4" name="Slide Number Placeholder 3"/>
          <p:cNvSpPr>
            <a:spLocks noGrp="1"/>
          </p:cNvSpPr>
          <p:nvPr>
            <p:ph type="sldNum" sz="quarter" idx="10"/>
          </p:nvPr>
        </p:nvSpPr>
        <p:spPr/>
        <p:txBody>
          <a:bodyPr/>
          <a:lstStyle/>
          <a:p>
            <a:fld id="{34923E72-0F48-448E-B31B-3B76C66B7AC5}" type="slidenum">
              <a:rPr lang="en-US" smtClean="0"/>
              <a:pPr/>
              <a:t>8</a:t>
            </a:fld>
            <a:endParaRPr lang="en-US"/>
          </a:p>
        </p:txBody>
      </p:sp>
      <p:sp>
        <p:nvSpPr>
          <p:cNvPr id="5" name="TextBox 4"/>
          <p:cNvSpPr txBox="1"/>
          <p:nvPr/>
        </p:nvSpPr>
        <p:spPr>
          <a:xfrm>
            <a:off x="609600" y="6324600"/>
            <a:ext cx="8001000" cy="261610"/>
          </a:xfrm>
          <a:prstGeom prst="rect">
            <a:avLst/>
          </a:prstGeom>
          <a:noFill/>
        </p:spPr>
        <p:txBody>
          <a:bodyPr wrap="square" rtlCol="0">
            <a:spAutoFit/>
          </a:bodyPr>
          <a:lstStyle/>
          <a:p>
            <a:r>
              <a:rPr lang="en-US" sz="1100" baseline="30000" dirty="0" smtClean="0"/>
              <a:t>1 </a:t>
            </a:r>
            <a:r>
              <a:rPr lang="en-US" sz="1100" dirty="0" smtClean="0"/>
              <a:t>Pursuant to Section 83D, Clean Energy Generation resources proposed may be paired with energy storage systems</a:t>
            </a:r>
            <a:endParaRPr lang="en-US" sz="1100" dirty="0"/>
          </a:p>
        </p:txBody>
      </p:sp>
    </p:spTree>
    <p:extLst>
      <p:ext uri="{BB962C8B-B14F-4D97-AF65-F5344CB8AC3E}">
        <p14:creationId xmlns:p14="http://schemas.microsoft.com/office/powerpoint/2010/main" val="264320665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Communication and Bid Submission</a:t>
            </a:r>
            <a:endParaRPr lang="en-US" dirty="0"/>
          </a:p>
        </p:txBody>
      </p:sp>
      <p:sp>
        <p:nvSpPr>
          <p:cNvPr id="3" name="Content Placeholder 2"/>
          <p:cNvSpPr>
            <a:spLocks noGrp="1"/>
          </p:cNvSpPr>
          <p:nvPr>
            <p:ph idx="1"/>
          </p:nvPr>
        </p:nvSpPr>
        <p:spPr/>
        <p:txBody>
          <a:bodyPr/>
          <a:lstStyle/>
          <a:p>
            <a:r>
              <a:rPr lang="en-US" dirty="0" smtClean="0"/>
              <a:t>All communications with the Evaluation Team must be submitted electronically to </a:t>
            </a:r>
            <a:r>
              <a:rPr lang="en-US" dirty="0" smtClean="0">
                <a:hlinkClick r:id="rId2"/>
              </a:rPr>
              <a:t>MARFP83D@gmail.com</a:t>
            </a:r>
            <a:endParaRPr lang="en-US" dirty="0" smtClean="0"/>
          </a:p>
          <a:p>
            <a:r>
              <a:rPr lang="en-US" dirty="0" smtClean="0"/>
              <a:t>Section 1.7.3 – Bidders must submit a public version of each proposal and a confidential version</a:t>
            </a:r>
          </a:p>
          <a:p>
            <a:pPr lvl="1"/>
            <a:r>
              <a:rPr lang="en-US" sz="1600" dirty="0" smtClean="0"/>
              <a:t>Sensitive material must be redacted from the public version by the bidder</a:t>
            </a:r>
          </a:p>
          <a:p>
            <a:pPr lvl="1"/>
            <a:r>
              <a:rPr lang="en-US" sz="1600" dirty="0" smtClean="0"/>
              <a:t>The required public version will be posted to the Massachusetts Clean Energy website, macleanenergy.com</a:t>
            </a:r>
          </a:p>
          <a:p>
            <a:pPr lvl="1"/>
            <a:r>
              <a:rPr lang="en-US" sz="1600" dirty="0" smtClean="0"/>
              <a:t>The Evaluation Team can accept no responsibility for sensitive material appearing in the public version – this is strictly the responsibility of the bidder</a:t>
            </a:r>
          </a:p>
          <a:p>
            <a:r>
              <a:rPr lang="en-US" dirty="0" smtClean="0"/>
              <a:t>Copies of each version must be submitted by July 27, 2017 at Noon EPT to each of the entities identified in accordance with the instructions in the RFP Appendix H</a:t>
            </a:r>
          </a:p>
          <a:p>
            <a:r>
              <a:rPr lang="en-US" dirty="0" smtClean="0"/>
              <a:t>Bidders must submit the required non-refundable bid fee with each bid at the time of bid submission in accordance with the instructions in the RFP Appendix H</a:t>
            </a:r>
            <a:endParaRPr lang="en-US" dirty="0"/>
          </a:p>
        </p:txBody>
      </p:sp>
      <p:sp>
        <p:nvSpPr>
          <p:cNvPr id="4" name="Slide Number Placeholder 3"/>
          <p:cNvSpPr>
            <a:spLocks noGrp="1"/>
          </p:cNvSpPr>
          <p:nvPr>
            <p:ph type="sldNum" sz="quarter" idx="10"/>
          </p:nvPr>
        </p:nvSpPr>
        <p:spPr/>
        <p:txBody>
          <a:bodyPr/>
          <a:lstStyle/>
          <a:p>
            <a:fld id="{34923E72-0F48-448E-B31B-3B76C66B7AC5}" type="slidenum">
              <a:rPr lang="en-US" smtClean="0"/>
              <a:pPr/>
              <a:t>9</a:t>
            </a:fld>
            <a:endParaRPr lang="en-US"/>
          </a:p>
        </p:txBody>
      </p:sp>
    </p:spTree>
    <p:extLst>
      <p:ext uri="{BB962C8B-B14F-4D97-AF65-F5344CB8AC3E}">
        <p14:creationId xmlns:p14="http://schemas.microsoft.com/office/powerpoint/2010/main" val="934381467"/>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Bid Fee Example</a:t>
            </a:r>
            <a:endParaRPr lang="en-US" dirty="0"/>
          </a:p>
        </p:txBody>
      </p:sp>
      <p:sp>
        <p:nvSpPr>
          <p:cNvPr id="3" name="Content Placeholder 2"/>
          <p:cNvSpPr>
            <a:spLocks noGrp="1"/>
          </p:cNvSpPr>
          <p:nvPr>
            <p:ph idx="1"/>
          </p:nvPr>
        </p:nvSpPr>
        <p:spPr>
          <a:xfrm>
            <a:off x="381000" y="1219200"/>
            <a:ext cx="8382000" cy="5334000"/>
          </a:xfrm>
        </p:spPr>
        <p:txBody>
          <a:bodyPr/>
          <a:lstStyle/>
          <a:p>
            <a:r>
              <a:rPr lang="en-US" sz="1600" dirty="0"/>
              <a:t>Bidders must submit the required non-refundable bid fee with each bid at the time of bid submission in accordance with the instructions in the RFP Appendix </a:t>
            </a:r>
            <a:r>
              <a:rPr lang="en-US" sz="1600" dirty="0" smtClean="0"/>
              <a:t>H</a:t>
            </a:r>
          </a:p>
          <a:p>
            <a:pPr lvl="1"/>
            <a:r>
              <a:rPr lang="en-US" sz="1600" dirty="0" smtClean="0"/>
              <a:t>Separate wire for each utility is required per instruction in RFP Appendix H</a:t>
            </a:r>
            <a:endParaRPr lang="en-US" sz="1600" dirty="0"/>
          </a:p>
          <a:p>
            <a:pPr lvl="1"/>
            <a:r>
              <a:rPr lang="en-US" sz="1600" dirty="0"/>
              <a:t>The fee for one pricing offer is calculated as follows: </a:t>
            </a:r>
          </a:p>
          <a:p>
            <a:pPr lvl="2"/>
            <a:r>
              <a:rPr lang="en-US" sz="1400" dirty="0"/>
              <a:t>Minimum bid fee $7,500 for a 20 MW Project</a:t>
            </a:r>
          </a:p>
          <a:p>
            <a:pPr lvl="2"/>
            <a:r>
              <a:rPr lang="en-US" sz="1400" dirty="0"/>
              <a:t>Bid fee increases by $375 for each additional MW of Project size</a:t>
            </a:r>
          </a:p>
          <a:p>
            <a:pPr lvl="2"/>
            <a:r>
              <a:rPr lang="en-US" sz="1400" dirty="0"/>
              <a:t>Maximum bid fee is $100,000</a:t>
            </a:r>
          </a:p>
          <a:p>
            <a:pPr lvl="1"/>
            <a:r>
              <a:rPr lang="en-US" sz="1600" dirty="0"/>
              <a:t>For each additional pricing offer only, for the same Project the additional bid fee is:</a:t>
            </a:r>
          </a:p>
          <a:p>
            <a:pPr lvl="2"/>
            <a:r>
              <a:rPr lang="en-US" sz="1400" dirty="0"/>
              <a:t>$10,000 for a Project of less than 100 MW and $25,000 for all others</a:t>
            </a:r>
          </a:p>
          <a:p>
            <a:pPr lvl="1"/>
            <a:r>
              <a:rPr lang="en-US" sz="1600" dirty="0"/>
              <a:t>If a Project wants to vary any other aspect of their bid a new bid fee is </a:t>
            </a:r>
            <a:r>
              <a:rPr lang="en-US" sz="1600" dirty="0" smtClean="0"/>
              <a:t>required</a:t>
            </a:r>
          </a:p>
          <a:p>
            <a:r>
              <a:rPr lang="en-US" sz="1600" dirty="0" smtClean="0"/>
              <a:t>Bid Fee Calculation Example</a:t>
            </a:r>
          </a:p>
          <a:p>
            <a:pPr lvl="1"/>
            <a:r>
              <a:rPr lang="en-US" sz="1600" dirty="0"/>
              <a:t>50 </a:t>
            </a:r>
            <a:r>
              <a:rPr lang="en-US" sz="1600" dirty="0" smtClean="0"/>
              <a:t>MW, with second pricing offer:</a:t>
            </a:r>
            <a:endParaRPr lang="en-US" sz="1600" dirty="0"/>
          </a:p>
          <a:p>
            <a:pPr lvl="2"/>
            <a:r>
              <a:rPr lang="en-US" sz="1400" dirty="0"/>
              <a:t>$7,500 + (30 MW * $375) = $</a:t>
            </a:r>
            <a:r>
              <a:rPr lang="en-US" sz="1400" dirty="0" smtClean="0"/>
              <a:t>18,750; An additional fee of $10,000; $28,750 for both offers</a:t>
            </a:r>
          </a:p>
          <a:p>
            <a:pPr lvl="1"/>
            <a:r>
              <a:rPr lang="en-US" sz="1400" dirty="0"/>
              <a:t>200 MW, with second delivery location</a:t>
            </a:r>
          </a:p>
          <a:p>
            <a:pPr lvl="2"/>
            <a:r>
              <a:rPr lang="en-US" sz="1400" dirty="0"/>
              <a:t>$7,500 + (180MW * $375) =  $75,000; An additional bid fee of $75,000; $150,000 for both offers</a:t>
            </a:r>
          </a:p>
          <a:p>
            <a:pPr lvl="1"/>
            <a:endParaRPr lang="en-US" sz="1200" dirty="0"/>
          </a:p>
          <a:p>
            <a:pPr lvl="1"/>
            <a:endParaRPr lang="en-US" sz="1600" dirty="0"/>
          </a:p>
          <a:p>
            <a:pPr lvl="1"/>
            <a:endParaRPr lang="en-US" dirty="0"/>
          </a:p>
        </p:txBody>
      </p:sp>
      <p:sp>
        <p:nvSpPr>
          <p:cNvPr id="4" name="Slide Number Placeholder 3"/>
          <p:cNvSpPr>
            <a:spLocks noGrp="1"/>
          </p:cNvSpPr>
          <p:nvPr>
            <p:ph type="sldNum" sz="quarter" idx="10"/>
          </p:nvPr>
        </p:nvSpPr>
        <p:spPr>
          <a:xfrm>
            <a:off x="6934200" y="6172200"/>
            <a:ext cx="2133600" cy="476250"/>
          </a:xfrm>
        </p:spPr>
        <p:txBody>
          <a:bodyPr/>
          <a:lstStyle/>
          <a:p>
            <a:fld id="{34923E72-0F48-448E-B31B-3B76C66B7AC5}" type="slidenum">
              <a:rPr lang="en-US" smtClean="0"/>
              <a:pPr/>
              <a:t>10</a:t>
            </a:fld>
            <a:endParaRPr lang="en-US" dirty="0"/>
          </a:p>
        </p:txBody>
      </p:sp>
    </p:spTree>
    <p:extLst>
      <p:ext uri="{BB962C8B-B14F-4D97-AF65-F5344CB8AC3E}">
        <p14:creationId xmlns:p14="http://schemas.microsoft.com/office/powerpoint/2010/main" val="1986491950"/>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Bid Completion</a:t>
            </a:r>
            <a:endParaRPr lang="en-US" dirty="0"/>
          </a:p>
        </p:txBody>
      </p:sp>
      <p:sp>
        <p:nvSpPr>
          <p:cNvPr id="3" name="Content Placeholder 2"/>
          <p:cNvSpPr>
            <a:spLocks noGrp="1"/>
          </p:cNvSpPr>
          <p:nvPr>
            <p:ph idx="1"/>
          </p:nvPr>
        </p:nvSpPr>
        <p:spPr/>
        <p:txBody>
          <a:bodyPr/>
          <a:lstStyle/>
          <a:p>
            <a:r>
              <a:rPr lang="en-US" dirty="0" smtClean="0"/>
              <a:t>Bids and Bid Forms must be complete in every aspect to fully describe their proposal(s) and enable a thorough review</a:t>
            </a:r>
          </a:p>
          <a:p>
            <a:r>
              <a:rPr lang="en-US" dirty="0" smtClean="0"/>
              <a:t>A redlined version of the applicable draft contract in a form that the bidder would be willing to sign must accompany each bid</a:t>
            </a:r>
          </a:p>
          <a:p>
            <a:r>
              <a:rPr lang="en-US" dirty="0" smtClean="0"/>
              <a:t>Both bid forms, Excel and Word form, must be filled out and every question answered in each of those bid forms</a:t>
            </a:r>
          </a:p>
          <a:p>
            <a:r>
              <a:rPr lang="en-US" dirty="0" smtClean="0"/>
              <a:t>For proposals including transmission, completion of transmission agreement in accordance with </a:t>
            </a:r>
            <a:r>
              <a:rPr lang="en-US" dirty="0"/>
              <a:t>A</a:t>
            </a:r>
            <a:r>
              <a:rPr lang="en-US" dirty="0" smtClean="0"/>
              <a:t>ppendix C-3</a:t>
            </a:r>
            <a:endParaRPr lang="en-US" dirty="0"/>
          </a:p>
        </p:txBody>
      </p:sp>
      <p:sp>
        <p:nvSpPr>
          <p:cNvPr id="4" name="Slide Number Placeholder 3"/>
          <p:cNvSpPr>
            <a:spLocks noGrp="1"/>
          </p:cNvSpPr>
          <p:nvPr>
            <p:ph type="sldNum" sz="quarter" idx="10"/>
          </p:nvPr>
        </p:nvSpPr>
        <p:spPr/>
        <p:txBody>
          <a:bodyPr/>
          <a:lstStyle/>
          <a:p>
            <a:fld id="{34923E72-0F48-448E-B31B-3B76C66B7AC5}" type="slidenum">
              <a:rPr lang="en-US" smtClean="0"/>
              <a:pPr/>
              <a:t>11</a:t>
            </a:fld>
            <a:endParaRPr lang="en-US"/>
          </a:p>
        </p:txBody>
      </p:sp>
    </p:spTree>
    <p:extLst>
      <p:ext uri="{BB962C8B-B14F-4D97-AF65-F5344CB8AC3E}">
        <p14:creationId xmlns:p14="http://schemas.microsoft.com/office/powerpoint/2010/main" val="338153712"/>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 of Process</a:t>
            </a:r>
            <a:endParaRPr lang="en-US" dirty="0"/>
          </a:p>
        </p:txBody>
      </p:sp>
      <p:sp>
        <p:nvSpPr>
          <p:cNvPr id="3" name="Content Placeholder 2"/>
          <p:cNvSpPr>
            <a:spLocks noGrp="1"/>
          </p:cNvSpPr>
          <p:nvPr>
            <p:ph idx="1"/>
          </p:nvPr>
        </p:nvSpPr>
        <p:spPr>
          <a:xfrm>
            <a:off x="609600" y="1219200"/>
            <a:ext cx="8001000" cy="5105400"/>
          </a:xfrm>
        </p:spPr>
        <p:txBody>
          <a:bodyPr/>
          <a:lstStyle/>
          <a:p>
            <a:r>
              <a:rPr lang="en-US" dirty="0" smtClean="0"/>
              <a:t>Stage 1</a:t>
            </a:r>
          </a:p>
          <a:p>
            <a:pPr lvl="1"/>
            <a:r>
              <a:rPr lang="en-US" dirty="0" smtClean="0"/>
              <a:t>Proposals will be reviewed to ensure that they meet eligibility and threshold requirements</a:t>
            </a:r>
          </a:p>
          <a:p>
            <a:r>
              <a:rPr lang="en-US" dirty="0" smtClean="0"/>
              <a:t>Stage 2</a:t>
            </a:r>
          </a:p>
          <a:p>
            <a:pPr lvl="1"/>
            <a:r>
              <a:rPr lang="en-US" dirty="0" smtClean="0"/>
              <a:t>Proposals will be evaluated based on specified quantitative and qualitative criteria</a:t>
            </a:r>
          </a:p>
          <a:p>
            <a:r>
              <a:rPr lang="en-US" dirty="0" smtClean="0"/>
              <a:t>Stage 3</a:t>
            </a:r>
          </a:p>
          <a:p>
            <a:pPr lvl="1"/>
            <a:r>
              <a:rPr lang="en-US" dirty="0" smtClean="0"/>
              <a:t>Further evaluation of remaining proposals to ensure selection of viable low cost Clean Energy Generation projects</a:t>
            </a:r>
          </a:p>
          <a:p>
            <a:r>
              <a:rPr lang="en-US" dirty="0" smtClean="0"/>
              <a:t>Evaluation Team reserves the right, at any stage, to disqualify and eliminate from further consideration any proposal that it believes does not meet the requirements</a:t>
            </a:r>
          </a:p>
          <a:p>
            <a:endParaRPr lang="en-US" dirty="0"/>
          </a:p>
        </p:txBody>
      </p:sp>
      <p:sp>
        <p:nvSpPr>
          <p:cNvPr id="4" name="Slide Number Placeholder 3"/>
          <p:cNvSpPr>
            <a:spLocks noGrp="1"/>
          </p:cNvSpPr>
          <p:nvPr>
            <p:ph type="sldNum" sz="quarter" idx="10"/>
          </p:nvPr>
        </p:nvSpPr>
        <p:spPr/>
        <p:txBody>
          <a:bodyPr/>
          <a:lstStyle/>
          <a:p>
            <a:fld id="{34923E72-0F48-448E-B31B-3B76C66B7AC5}" type="slidenum">
              <a:rPr lang="en-US" smtClean="0"/>
              <a:pPr/>
              <a:t>12</a:t>
            </a:fld>
            <a:endParaRPr lang="en-US"/>
          </a:p>
        </p:txBody>
      </p:sp>
    </p:spTree>
    <p:extLst>
      <p:ext uri="{BB962C8B-B14F-4D97-AF65-F5344CB8AC3E}">
        <p14:creationId xmlns:p14="http://schemas.microsoft.com/office/powerpoint/2010/main" val="1704778356"/>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Bid Evaluation – Stage 1</a:t>
            </a:r>
            <a:endParaRPr lang="en-US" dirty="0"/>
          </a:p>
        </p:txBody>
      </p:sp>
      <p:sp>
        <p:nvSpPr>
          <p:cNvPr id="3" name="Content Placeholder 2"/>
          <p:cNvSpPr>
            <a:spLocks noGrp="1"/>
          </p:cNvSpPr>
          <p:nvPr>
            <p:ph idx="1"/>
          </p:nvPr>
        </p:nvSpPr>
        <p:spPr>
          <a:xfrm>
            <a:off x="609600" y="1219200"/>
            <a:ext cx="8001000" cy="5181600"/>
          </a:xfrm>
        </p:spPr>
        <p:txBody>
          <a:bodyPr/>
          <a:lstStyle/>
          <a:p>
            <a:r>
              <a:rPr lang="en-US" dirty="0" smtClean="0"/>
              <a:t>Each proposal will be subject to Stage 1 evaluation for </a:t>
            </a:r>
            <a:r>
              <a:rPr lang="en-US" b="1" dirty="0" smtClean="0"/>
              <a:t>eligibility criteria</a:t>
            </a:r>
            <a:r>
              <a:rPr lang="en-US" dirty="0" smtClean="0"/>
              <a:t> (more fully described in Section 2.2.1 of the RFP), including but not limited to:</a:t>
            </a:r>
          </a:p>
          <a:p>
            <a:pPr lvl="1"/>
            <a:r>
              <a:rPr lang="en-US" sz="1800" dirty="0" smtClean="0"/>
              <a:t>Eligibility</a:t>
            </a:r>
          </a:p>
          <a:p>
            <a:pPr lvl="2"/>
            <a:r>
              <a:rPr lang="en-US" sz="1600" dirty="0" smtClean="0"/>
              <a:t>Eligible bidder</a:t>
            </a:r>
          </a:p>
          <a:p>
            <a:pPr lvl="2"/>
            <a:r>
              <a:rPr lang="en-US" sz="1600" dirty="0" smtClean="0"/>
              <a:t>Eligible project </a:t>
            </a:r>
          </a:p>
          <a:p>
            <a:pPr lvl="2"/>
            <a:r>
              <a:rPr lang="en-US" sz="1600" dirty="0" smtClean="0"/>
              <a:t>Bidder disclosure of affiliations and affiliate relationships</a:t>
            </a:r>
          </a:p>
          <a:p>
            <a:pPr lvl="2"/>
            <a:r>
              <a:rPr lang="en-US" sz="1600" dirty="0"/>
              <a:t>I</a:t>
            </a:r>
            <a:r>
              <a:rPr lang="en-US" sz="1600" dirty="0" smtClean="0"/>
              <a:t>nterconnection </a:t>
            </a:r>
            <a:r>
              <a:rPr lang="en-US" sz="1600" dirty="0"/>
              <a:t>and delivery </a:t>
            </a:r>
            <a:r>
              <a:rPr lang="en-US" sz="1600" dirty="0" smtClean="0"/>
              <a:t>requirements</a:t>
            </a:r>
          </a:p>
          <a:p>
            <a:pPr lvl="2"/>
            <a:r>
              <a:rPr lang="en-US" sz="1600" dirty="0" smtClean="0"/>
              <a:t>Minimum </a:t>
            </a:r>
            <a:r>
              <a:rPr lang="en-US" sz="1600" dirty="0"/>
              <a:t>contract </a:t>
            </a:r>
            <a:r>
              <a:rPr lang="en-US" sz="1600" dirty="0" smtClean="0"/>
              <a:t>size</a:t>
            </a:r>
          </a:p>
          <a:p>
            <a:pPr lvl="2"/>
            <a:r>
              <a:rPr lang="en-US" sz="1600" dirty="0" smtClean="0"/>
              <a:t>Term length</a:t>
            </a:r>
          </a:p>
          <a:p>
            <a:pPr lvl="2"/>
            <a:r>
              <a:rPr lang="en-US" sz="1600" dirty="0" smtClean="0"/>
              <a:t>Capacity requirements</a:t>
            </a:r>
          </a:p>
          <a:p>
            <a:pPr lvl="2"/>
            <a:r>
              <a:rPr lang="en-US" sz="1600" dirty="0" smtClean="0"/>
              <a:t>Etc.</a:t>
            </a:r>
          </a:p>
          <a:p>
            <a:pPr lvl="2"/>
            <a:endParaRPr lang="en-US" sz="1800" dirty="0"/>
          </a:p>
          <a:p>
            <a:pPr lvl="2"/>
            <a:endParaRPr lang="en-US" dirty="0"/>
          </a:p>
        </p:txBody>
      </p:sp>
      <p:sp>
        <p:nvSpPr>
          <p:cNvPr id="4" name="Slide Number Placeholder 3"/>
          <p:cNvSpPr>
            <a:spLocks noGrp="1"/>
          </p:cNvSpPr>
          <p:nvPr>
            <p:ph type="sldNum" sz="quarter" idx="10"/>
          </p:nvPr>
        </p:nvSpPr>
        <p:spPr/>
        <p:txBody>
          <a:bodyPr/>
          <a:lstStyle/>
          <a:p>
            <a:fld id="{34923E72-0F48-448E-B31B-3B76C66B7AC5}" type="slidenum">
              <a:rPr lang="en-US" smtClean="0"/>
              <a:pPr/>
              <a:t>13</a:t>
            </a:fld>
            <a:endParaRPr lang="en-US"/>
          </a:p>
        </p:txBody>
      </p:sp>
    </p:spTree>
    <p:extLst>
      <p:ext uri="{BB962C8B-B14F-4D97-AF65-F5344CB8AC3E}">
        <p14:creationId xmlns:p14="http://schemas.microsoft.com/office/powerpoint/2010/main" val="3910626958"/>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Bid Evaluation – Stage 1 </a:t>
            </a:r>
            <a:r>
              <a:rPr lang="en-US" sz="2000" i="1" dirty="0" smtClean="0"/>
              <a:t>(cont.)</a:t>
            </a:r>
            <a:endParaRPr lang="en-US" i="1" dirty="0"/>
          </a:p>
        </p:txBody>
      </p:sp>
      <p:sp>
        <p:nvSpPr>
          <p:cNvPr id="3" name="Content Placeholder 2"/>
          <p:cNvSpPr>
            <a:spLocks noGrp="1"/>
          </p:cNvSpPr>
          <p:nvPr>
            <p:ph idx="1"/>
          </p:nvPr>
        </p:nvSpPr>
        <p:spPr>
          <a:xfrm>
            <a:off x="609600" y="1219200"/>
            <a:ext cx="8001000" cy="5181600"/>
          </a:xfrm>
        </p:spPr>
        <p:txBody>
          <a:bodyPr/>
          <a:lstStyle/>
          <a:p>
            <a:r>
              <a:rPr lang="en-US" dirty="0"/>
              <a:t>Each proposal will </a:t>
            </a:r>
            <a:r>
              <a:rPr lang="en-US" dirty="0" smtClean="0"/>
              <a:t>also be subject </a:t>
            </a:r>
            <a:r>
              <a:rPr lang="en-US" dirty="0"/>
              <a:t>to Stage 1 evaluation for </a:t>
            </a:r>
            <a:r>
              <a:rPr lang="en-US" b="1" dirty="0" smtClean="0"/>
              <a:t>threshold </a:t>
            </a:r>
            <a:r>
              <a:rPr lang="en-US" b="1" dirty="0"/>
              <a:t>criteria </a:t>
            </a:r>
            <a:r>
              <a:rPr lang="en-US" dirty="0"/>
              <a:t>(more fully described in Section </a:t>
            </a:r>
            <a:r>
              <a:rPr lang="en-US" dirty="0" smtClean="0"/>
              <a:t>2.2.2 </a:t>
            </a:r>
            <a:r>
              <a:rPr lang="en-US" dirty="0"/>
              <a:t>of the RFP), including but not limited to</a:t>
            </a:r>
            <a:r>
              <a:rPr lang="en-US" dirty="0" smtClean="0"/>
              <a:t>:</a:t>
            </a:r>
          </a:p>
          <a:p>
            <a:pPr lvl="1"/>
            <a:r>
              <a:rPr lang="en-US" sz="1800" dirty="0" smtClean="0"/>
              <a:t>Threshold</a:t>
            </a:r>
            <a:endParaRPr lang="en-US" sz="1800" dirty="0"/>
          </a:p>
          <a:p>
            <a:pPr lvl="2"/>
            <a:r>
              <a:rPr lang="en-US" sz="1600" dirty="0"/>
              <a:t>Site control – bidder must demonstrate that it has control or an irrevocable option to acquire control over the site for proposed generation </a:t>
            </a:r>
            <a:r>
              <a:rPr lang="en-US" sz="1600" dirty="0" smtClean="0"/>
              <a:t>project</a:t>
            </a:r>
          </a:p>
          <a:p>
            <a:pPr lvl="2"/>
            <a:r>
              <a:rPr lang="en-US" sz="1600" dirty="0" smtClean="0"/>
              <a:t>Transmission costs in the absence of energy delivery – for proposals including transmission, bidder must include complete critical path schedules for both elements of the project. The evaluation process will value more favorably proposals that include mechanisms to protect ratepayers from risks associated with payments for transmission costs when any associated Clean Energy Generation is absent, reduced or curtailed as compared to the Baseline Schedule</a:t>
            </a:r>
            <a:endParaRPr lang="en-US" sz="1600" dirty="0"/>
          </a:p>
          <a:p>
            <a:pPr lvl="2"/>
            <a:r>
              <a:rPr lang="en-US" sz="1600" dirty="0"/>
              <a:t>Transmission cost containment, abandonment costs, security requirements, contribution to employment, economic development benefits, etc.</a:t>
            </a:r>
          </a:p>
          <a:p>
            <a:pPr lvl="2"/>
            <a:r>
              <a:rPr lang="en-US" sz="1600" dirty="0"/>
              <a:t>Guaranteed energy delivery in winter months</a:t>
            </a:r>
          </a:p>
          <a:p>
            <a:endParaRPr lang="en-US" dirty="0"/>
          </a:p>
        </p:txBody>
      </p:sp>
      <p:sp>
        <p:nvSpPr>
          <p:cNvPr id="4" name="Slide Number Placeholder 3"/>
          <p:cNvSpPr>
            <a:spLocks noGrp="1"/>
          </p:cNvSpPr>
          <p:nvPr>
            <p:ph type="sldNum" sz="quarter" idx="10"/>
          </p:nvPr>
        </p:nvSpPr>
        <p:spPr/>
        <p:txBody>
          <a:bodyPr/>
          <a:lstStyle/>
          <a:p>
            <a:fld id="{34923E72-0F48-448E-B31B-3B76C66B7AC5}" type="slidenum">
              <a:rPr lang="en-US" smtClean="0"/>
              <a:pPr/>
              <a:t>14</a:t>
            </a:fld>
            <a:endParaRPr lang="en-US"/>
          </a:p>
        </p:txBody>
      </p:sp>
    </p:spTree>
    <p:extLst>
      <p:ext uri="{BB962C8B-B14F-4D97-AF65-F5344CB8AC3E}">
        <p14:creationId xmlns:p14="http://schemas.microsoft.com/office/powerpoint/2010/main" val="3641603438"/>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Energy Delivery in Winter Months</a:t>
            </a:r>
            <a:endParaRPr lang="en-US" dirty="0"/>
          </a:p>
        </p:txBody>
      </p:sp>
      <p:sp>
        <p:nvSpPr>
          <p:cNvPr id="3" name="Content Placeholder 2"/>
          <p:cNvSpPr>
            <a:spLocks noGrp="1"/>
          </p:cNvSpPr>
          <p:nvPr>
            <p:ph idx="1"/>
          </p:nvPr>
        </p:nvSpPr>
        <p:spPr>
          <a:xfrm>
            <a:off x="609600" y="1219200"/>
            <a:ext cx="8001000" cy="5257800"/>
          </a:xfrm>
        </p:spPr>
        <p:txBody>
          <a:bodyPr/>
          <a:lstStyle/>
          <a:p>
            <a:r>
              <a:rPr lang="en-US" dirty="0" smtClean="0"/>
              <a:t>Section 83D requires that the proposed project must guarantee energy delivery in the winter months</a:t>
            </a:r>
          </a:p>
          <a:p>
            <a:pPr lvl="1"/>
            <a:r>
              <a:rPr lang="en-US" sz="1800" dirty="0" smtClean="0"/>
              <a:t>Winter Peak Period –Jan, Feb, and Dec and peak hours ending 0800 to hour ending 2300 on M-Friday, excluding NERC holidays</a:t>
            </a:r>
          </a:p>
          <a:p>
            <a:pPr lvl="1"/>
            <a:r>
              <a:rPr lang="en-US" sz="1800" dirty="0" smtClean="0"/>
              <a:t>Class I RPS eligible resources</a:t>
            </a:r>
          </a:p>
          <a:p>
            <a:pPr lvl="2"/>
            <a:r>
              <a:rPr lang="en-US" sz="1400" dirty="0" smtClean="0"/>
              <a:t>Guarantee 70% of energy in their delivery profile of the Winter Peak Period is delivered over the course of every Winter Peak Period</a:t>
            </a:r>
          </a:p>
          <a:p>
            <a:pPr lvl="1"/>
            <a:r>
              <a:rPr lang="en-US" sz="1800" dirty="0" smtClean="0"/>
              <a:t>Firm Service Hydroelectric Generation</a:t>
            </a:r>
          </a:p>
          <a:p>
            <a:pPr lvl="2"/>
            <a:r>
              <a:rPr lang="en-US" sz="1400" dirty="0" smtClean="0"/>
              <a:t>Guarantee delivery profile with no Winter Peak Period hour less than 60% of their highest annual single hourly delivery claimed in their annual delivery profile</a:t>
            </a:r>
          </a:p>
          <a:p>
            <a:pPr lvl="1"/>
            <a:r>
              <a:rPr lang="en-US" sz="1800" dirty="0" smtClean="0"/>
              <a:t>Class I RPS eligible resources firmed up with Firm Service Hydroelectric Generation</a:t>
            </a:r>
          </a:p>
          <a:p>
            <a:pPr lvl="2"/>
            <a:r>
              <a:rPr lang="en-US" sz="1400" dirty="0"/>
              <a:t>Guarantee 70% of </a:t>
            </a:r>
            <a:r>
              <a:rPr lang="en-US" sz="1400" dirty="0" smtClean="0"/>
              <a:t>the </a:t>
            </a:r>
            <a:r>
              <a:rPr lang="en-US" sz="1400" dirty="0" smtClean="0"/>
              <a:t>non-firmed </a:t>
            </a:r>
            <a:r>
              <a:rPr lang="en-US" sz="1400" dirty="0" smtClean="0"/>
              <a:t>energy </a:t>
            </a:r>
            <a:r>
              <a:rPr lang="en-US" sz="1400" dirty="0"/>
              <a:t>in their delivery profile of the Winter Peak Period is delivered over the course of every Winter Peak </a:t>
            </a:r>
            <a:r>
              <a:rPr lang="en-US" sz="1400" dirty="0" smtClean="0"/>
              <a:t>Period</a:t>
            </a:r>
          </a:p>
          <a:p>
            <a:pPr lvl="2"/>
            <a:r>
              <a:rPr lang="en-US" sz="1400" dirty="0" smtClean="0"/>
              <a:t>Total energy delivered from all of project’s resources meets or exceeds the submitted firm service delivery profile in all hours during the Winter Peak Period</a:t>
            </a:r>
            <a:endParaRPr lang="en-US" sz="1400" dirty="0"/>
          </a:p>
        </p:txBody>
      </p:sp>
      <p:sp>
        <p:nvSpPr>
          <p:cNvPr id="4" name="Slide Number Placeholder 3"/>
          <p:cNvSpPr>
            <a:spLocks noGrp="1"/>
          </p:cNvSpPr>
          <p:nvPr>
            <p:ph type="sldNum" sz="quarter" idx="10"/>
          </p:nvPr>
        </p:nvSpPr>
        <p:spPr/>
        <p:txBody>
          <a:bodyPr/>
          <a:lstStyle/>
          <a:p>
            <a:fld id="{34923E72-0F48-448E-B31B-3B76C66B7AC5}" type="slidenum">
              <a:rPr lang="en-US" smtClean="0"/>
              <a:pPr/>
              <a:t>15</a:t>
            </a:fld>
            <a:endParaRPr lang="en-US"/>
          </a:p>
        </p:txBody>
      </p:sp>
    </p:spTree>
    <p:extLst>
      <p:ext uri="{BB962C8B-B14F-4D97-AF65-F5344CB8AC3E}">
        <p14:creationId xmlns:p14="http://schemas.microsoft.com/office/powerpoint/2010/main" val="918192467"/>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6781800" cy="609600"/>
          </a:xfrm>
        </p:spPr>
        <p:txBody>
          <a:bodyPr/>
          <a:lstStyle/>
          <a:p>
            <a:r>
              <a:rPr lang="en-US" dirty="0" smtClean="0"/>
              <a:t>Energy Delivery in Winter Months </a:t>
            </a:r>
            <a:r>
              <a:rPr lang="en-US" sz="2000" i="1" dirty="0" smtClean="0"/>
              <a:t>(cont.)</a:t>
            </a:r>
            <a:endParaRPr lang="en-US" sz="2000" i="1" dirty="0"/>
          </a:p>
        </p:txBody>
      </p:sp>
      <p:sp>
        <p:nvSpPr>
          <p:cNvPr id="3" name="Content Placeholder 2"/>
          <p:cNvSpPr>
            <a:spLocks noGrp="1"/>
          </p:cNvSpPr>
          <p:nvPr>
            <p:ph idx="1"/>
          </p:nvPr>
        </p:nvSpPr>
        <p:spPr/>
        <p:txBody>
          <a:bodyPr/>
          <a:lstStyle/>
          <a:p>
            <a:endParaRPr lang="en-US" dirty="0" smtClean="0"/>
          </a:p>
          <a:p>
            <a:r>
              <a:rPr lang="en-US" dirty="0" smtClean="0"/>
              <a:t>Bidders who do not satisfy the guaranteed delivery requirements will be responsible for liquidated damages, for the energy not delivered, for the associated RECs and/or environmental attributes not provided and, as applicable, for associated transmission infrastructure support costs</a:t>
            </a:r>
            <a:endParaRPr lang="en-US" dirty="0"/>
          </a:p>
        </p:txBody>
      </p:sp>
      <p:sp>
        <p:nvSpPr>
          <p:cNvPr id="4" name="Slide Number Placeholder 3"/>
          <p:cNvSpPr>
            <a:spLocks noGrp="1"/>
          </p:cNvSpPr>
          <p:nvPr>
            <p:ph type="sldNum" sz="quarter" idx="10"/>
          </p:nvPr>
        </p:nvSpPr>
        <p:spPr/>
        <p:txBody>
          <a:bodyPr/>
          <a:lstStyle/>
          <a:p>
            <a:fld id="{34923E72-0F48-448E-B31B-3B76C66B7AC5}" type="slidenum">
              <a:rPr lang="en-US" smtClean="0"/>
              <a:pPr/>
              <a:t>16</a:t>
            </a:fld>
            <a:endParaRPr lang="en-US"/>
          </a:p>
        </p:txBody>
      </p:sp>
    </p:spTree>
    <p:extLst>
      <p:ext uri="{BB962C8B-B14F-4D97-AF65-F5344CB8AC3E}">
        <p14:creationId xmlns:p14="http://schemas.microsoft.com/office/powerpoint/2010/main" val="1588018796"/>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Bid Evaluation – Stage 2</a:t>
            </a:r>
            <a:endParaRPr lang="en-US" sz="2400" i="1" dirty="0"/>
          </a:p>
        </p:txBody>
      </p:sp>
      <p:sp>
        <p:nvSpPr>
          <p:cNvPr id="3" name="Content Placeholder 2"/>
          <p:cNvSpPr>
            <a:spLocks noGrp="1"/>
          </p:cNvSpPr>
          <p:nvPr>
            <p:ph idx="1"/>
          </p:nvPr>
        </p:nvSpPr>
        <p:spPr>
          <a:xfrm>
            <a:off x="609600" y="1219200"/>
            <a:ext cx="8001000" cy="5181600"/>
          </a:xfrm>
        </p:spPr>
        <p:txBody>
          <a:bodyPr/>
          <a:lstStyle/>
          <a:p>
            <a:r>
              <a:rPr lang="en-US" sz="1800" dirty="0" smtClean="0"/>
              <a:t>Proposals that pass Stage 1 will move to Stage 2</a:t>
            </a:r>
          </a:p>
          <a:p>
            <a:r>
              <a:rPr lang="en-US" sz="1800" dirty="0" smtClean="0"/>
              <a:t>Stage 2 evaluation includes quantitative and qualitative analysis (more fully described in Section 2.3)</a:t>
            </a:r>
          </a:p>
          <a:p>
            <a:r>
              <a:rPr lang="en-US" sz="1800" dirty="0" smtClean="0"/>
              <a:t>A screening process to compare the economic competitiveness of each bid</a:t>
            </a:r>
          </a:p>
          <a:p>
            <a:pPr lvl="1"/>
            <a:r>
              <a:rPr lang="en-US" sz="1400" dirty="0" smtClean="0"/>
              <a:t>If the consensus view of the Evaluation Team is that a bid is not economically competitive it will be removed from consideration</a:t>
            </a:r>
          </a:p>
          <a:p>
            <a:r>
              <a:rPr lang="en-US" sz="1800" dirty="0" smtClean="0"/>
              <a:t>Bids will then be evaluated for the direct contract costs &amp; benefits, as well as other costs &amp; benefits to retail consumers (this portion of the evaluation is worth a maximum of 75 points out of a possible total score of 100 points)</a:t>
            </a:r>
          </a:p>
          <a:p>
            <a:pPr lvl="1"/>
            <a:r>
              <a:rPr lang="en-US" sz="1400" dirty="0" smtClean="0"/>
              <a:t>Mark-to-market comparison of the price of proposal to projected market prices of Energy and/or RECs</a:t>
            </a:r>
          </a:p>
          <a:p>
            <a:pPr lvl="1"/>
            <a:r>
              <a:rPr lang="en-US" sz="1400" dirty="0" smtClean="0"/>
              <a:t>Cost of transmission and expected benefits of revenue from sales of excess transmission capacity</a:t>
            </a:r>
          </a:p>
          <a:p>
            <a:pPr lvl="1"/>
            <a:r>
              <a:rPr lang="en-US" sz="1400" dirty="0" smtClean="0"/>
              <a:t>Additional economic and environmental costs and benefits (more fully described in Section 2.3.1.2)</a:t>
            </a:r>
          </a:p>
          <a:p>
            <a:pPr lvl="1"/>
            <a:endParaRPr lang="en-US" sz="1800" dirty="0"/>
          </a:p>
        </p:txBody>
      </p:sp>
      <p:sp>
        <p:nvSpPr>
          <p:cNvPr id="4" name="Slide Number Placeholder 3"/>
          <p:cNvSpPr>
            <a:spLocks noGrp="1"/>
          </p:cNvSpPr>
          <p:nvPr>
            <p:ph type="sldNum" sz="quarter" idx="10"/>
          </p:nvPr>
        </p:nvSpPr>
        <p:spPr/>
        <p:txBody>
          <a:bodyPr/>
          <a:lstStyle/>
          <a:p>
            <a:fld id="{34923E72-0F48-448E-B31B-3B76C66B7AC5}" type="slidenum">
              <a:rPr lang="en-US" smtClean="0"/>
              <a:pPr/>
              <a:t>17</a:t>
            </a:fld>
            <a:endParaRPr lang="en-US"/>
          </a:p>
        </p:txBody>
      </p:sp>
    </p:spTree>
    <p:extLst>
      <p:ext uri="{BB962C8B-B14F-4D97-AF65-F5344CB8AC3E}">
        <p14:creationId xmlns:p14="http://schemas.microsoft.com/office/powerpoint/2010/main" val="3947129762"/>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Bid Evaluation – Stage </a:t>
            </a:r>
            <a:r>
              <a:rPr lang="en-US" dirty="0" smtClean="0"/>
              <a:t>2</a:t>
            </a:r>
            <a:endParaRPr lang="en-US" sz="2400" dirty="0"/>
          </a:p>
        </p:txBody>
      </p:sp>
      <p:sp>
        <p:nvSpPr>
          <p:cNvPr id="3" name="Content Placeholder 2"/>
          <p:cNvSpPr>
            <a:spLocks noGrp="1"/>
          </p:cNvSpPr>
          <p:nvPr>
            <p:ph idx="1"/>
          </p:nvPr>
        </p:nvSpPr>
        <p:spPr/>
        <p:txBody>
          <a:bodyPr/>
          <a:lstStyle/>
          <a:p>
            <a:r>
              <a:rPr lang="en-US" dirty="0" smtClean="0"/>
              <a:t>The qualitative portion of the evaluation is worth 25 points out of a total possible score of 100 points</a:t>
            </a:r>
          </a:p>
          <a:p>
            <a:r>
              <a:rPr lang="en-US" dirty="0" smtClean="0"/>
              <a:t>Criteria includes but is not limited to:</a:t>
            </a:r>
          </a:p>
          <a:p>
            <a:pPr lvl="1"/>
            <a:r>
              <a:rPr lang="en-US" dirty="0" smtClean="0"/>
              <a:t>Overall project viability</a:t>
            </a:r>
          </a:p>
          <a:p>
            <a:pPr lvl="1"/>
            <a:r>
              <a:rPr lang="en-US" dirty="0" smtClean="0"/>
              <a:t>Reliability Benefits</a:t>
            </a:r>
          </a:p>
          <a:p>
            <a:pPr lvl="1"/>
            <a:r>
              <a:rPr lang="en-US" dirty="0" smtClean="0"/>
              <a:t>Environmental Impacts from siting</a:t>
            </a:r>
          </a:p>
          <a:p>
            <a:pPr lvl="1"/>
            <a:r>
              <a:rPr lang="en-US" dirty="0" smtClean="0"/>
              <a:t>Economic benefits to </a:t>
            </a:r>
            <a:r>
              <a:rPr lang="en-US" smtClean="0"/>
              <a:t>the Commonwealth</a:t>
            </a:r>
            <a:endParaRPr lang="en-US" dirty="0" smtClean="0"/>
          </a:p>
          <a:p>
            <a:pPr lvl="1"/>
            <a:r>
              <a:rPr lang="en-US" dirty="0" smtClean="0"/>
              <a:t>See Section 2.3.2 for full description</a:t>
            </a:r>
            <a:endParaRPr lang="en-US" dirty="0"/>
          </a:p>
        </p:txBody>
      </p:sp>
      <p:sp>
        <p:nvSpPr>
          <p:cNvPr id="4" name="Slide Number Placeholder 3"/>
          <p:cNvSpPr>
            <a:spLocks noGrp="1"/>
          </p:cNvSpPr>
          <p:nvPr>
            <p:ph type="sldNum" sz="quarter" idx="10"/>
          </p:nvPr>
        </p:nvSpPr>
        <p:spPr/>
        <p:txBody>
          <a:bodyPr/>
          <a:lstStyle/>
          <a:p>
            <a:fld id="{34923E72-0F48-448E-B31B-3B76C66B7AC5}" type="slidenum">
              <a:rPr lang="en-US" smtClean="0"/>
              <a:pPr/>
              <a:t>18</a:t>
            </a:fld>
            <a:endParaRPr lang="en-US"/>
          </a:p>
        </p:txBody>
      </p:sp>
    </p:spTree>
    <p:extLst>
      <p:ext uri="{BB962C8B-B14F-4D97-AF65-F5344CB8AC3E}">
        <p14:creationId xmlns:p14="http://schemas.microsoft.com/office/powerpoint/2010/main" val="1515406316"/>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Bid Evaluation – Stage </a:t>
            </a:r>
            <a:r>
              <a:rPr lang="en-US" dirty="0" smtClean="0"/>
              <a:t>3</a:t>
            </a:r>
            <a:endParaRPr lang="en-US" sz="2400" dirty="0"/>
          </a:p>
        </p:txBody>
      </p:sp>
      <p:sp>
        <p:nvSpPr>
          <p:cNvPr id="3" name="Content Placeholder 2"/>
          <p:cNvSpPr>
            <a:spLocks noGrp="1"/>
          </p:cNvSpPr>
          <p:nvPr>
            <p:ph idx="1"/>
          </p:nvPr>
        </p:nvSpPr>
        <p:spPr>
          <a:xfrm>
            <a:off x="609600" y="1219200"/>
            <a:ext cx="8001000" cy="5105400"/>
          </a:xfrm>
        </p:spPr>
        <p:txBody>
          <a:bodyPr/>
          <a:lstStyle/>
          <a:p>
            <a:r>
              <a:rPr lang="en-US" dirty="0" smtClean="0"/>
              <a:t>Portfolio Analysis</a:t>
            </a:r>
          </a:p>
          <a:p>
            <a:pPr lvl="1"/>
            <a:r>
              <a:rPr lang="en-US" dirty="0" smtClean="0"/>
              <a:t>The Evaluation Team will evaluate the remaining proposals based on the Stage 2 evaluation criteria and, at their discretion, the following additional factors:</a:t>
            </a:r>
          </a:p>
          <a:p>
            <a:pPr lvl="2"/>
            <a:r>
              <a:rPr lang="en-US" sz="1800" dirty="0" smtClean="0"/>
              <a:t>Portfolio effect – impact of various portfolios of proposals on the Commonwealth's policy goals, and overall cost effectiveness</a:t>
            </a:r>
          </a:p>
          <a:p>
            <a:pPr lvl="2"/>
            <a:r>
              <a:rPr lang="en-US" sz="1800" dirty="0" smtClean="0"/>
              <a:t>Risk associated with project viability</a:t>
            </a:r>
          </a:p>
          <a:p>
            <a:pPr lvl="2"/>
            <a:r>
              <a:rPr lang="en-US" sz="1800" dirty="0" smtClean="0"/>
              <a:t>Benefits not captured in Stage 2 evaluation</a:t>
            </a:r>
          </a:p>
          <a:p>
            <a:pPr lvl="2"/>
            <a:r>
              <a:rPr lang="en-US" sz="1800" dirty="0" smtClean="0"/>
              <a:t>Any additional considerations, as appropriate, to ensure selection of proposal(s) which provide the greatest impact and value consistent with the stated objectives and requirements of Section 83D</a:t>
            </a:r>
          </a:p>
          <a:p>
            <a:r>
              <a:rPr lang="en-US" dirty="0" smtClean="0"/>
              <a:t>More fully described in Section 2.4</a:t>
            </a:r>
            <a:endParaRPr lang="en-US" dirty="0"/>
          </a:p>
        </p:txBody>
      </p:sp>
      <p:sp>
        <p:nvSpPr>
          <p:cNvPr id="4" name="Slide Number Placeholder 3"/>
          <p:cNvSpPr>
            <a:spLocks noGrp="1"/>
          </p:cNvSpPr>
          <p:nvPr>
            <p:ph type="sldNum" sz="quarter" idx="10"/>
          </p:nvPr>
        </p:nvSpPr>
        <p:spPr/>
        <p:txBody>
          <a:bodyPr/>
          <a:lstStyle/>
          <a:p>
            <a:fld id="{34923E72-0F48-448E-B31B-3B76C66B7AC5}" type="slidenum">
              <a:rPr lang="en-US" smtClean="0"/>
              <a:pPr/>
              <a:t>19</a:t>
            </a:fld>
            <a:endParaRPr lang="en-US"/>
          </a:p>
        </p:txBody>
      </p:sp>
    </p:spTree>
    <p:extLst>
      <p:ext uri="{BB962C8B-B14F-4D97-AF65-F5344CB8AC3E}">
        <p14:creationId xmlns:p14="http://schemas.microsoft.com/office/powerpoint/2010/main" val="3355542281"/>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Contracting</a:t>
            </a:r>
            <a:endParaRPr lang="en-US" dirty="0"/>
          </a:p>
        </p:txBody>
      </p:sp>
      <p:sp>
        <p:nvSpPr>
          <p:cNvPr id="3" name="Content Placeholder 2"/>
          <p:cNvSpPr>
            <a:spLocks noGrp="1"/>
          </p:cNvSpPr>
          <p:nvPr>
            <p:ph idx="1"/>
          </p:nvPr>
        </p:nvSpPr>
        <p:spPr/>
        <p:txBody>
          <a:bodyPr/>
          <a:lstStyle/>
          <a:p>
            <a:r>
              <a:rPr lang="en-US" dirty="0" smtClean="0"/>
              <a:t>Bidders will be notified whether they have been selected to negotiate a PPA and/or transmission agreement; such selection does not guarantee that a contract will be awarded to bidder</a:t>
            </a:r>
          </a:p>
          <a:p>
            <a:r>
              <a:rPr lang="en-US" dirty="0" smtClean="0"/>
              <a:t>Selected Bidders will enter into </a:t>
            </a:r>
            <a:r>
              <a:rPr lang="en-US" smtClean="0"/>
              <a:t>separate </a:t>
            </a:r>
            <a:r>
              <a:rPr lang="en-US" smtClean="0"/>
              <a:t>contracts </a:t>
            </a:r>
            <a:r>
              <a:rPr lang="en-US" dirty="0" smtClean="0"/>
              <a:t>with each EDC if the negotiations are successful</a:t>
            </a:r>
          </a:p>
          <a:p>
            <a:r>
              <a:rPr lang="en-US" dirty="0" smtClean="0"/>
              <a:t>Bidders are responsible for satisfying all local, state and federal requirements, and making all necessary filings and submissions to obtain all approvals for their projects</a:t>
            </a:r>
          </a:p>
          <a:p>
            <a:r>
              <a:rPr lang="en-US" dirty="0" smtClean="0"/>
              <a:t>Each bidder will be responsible for posting 50 percent of their development period security with the EDCs at contract execution</a:t>
            </a:r>
            <a:endParaRPr lang="en-US" dirty="0"/>
          </a:p>
        </p:txBody>
      </p:sp>
      <p:sp>
        <p:nvSpPr>
          <p:cNvPr id="4" name="Slide Number Placeholder 3"/>
          <p:cNvSpPr>
            <a:spLocks noGrp="1"/>
          </p:cNvSpPr>
          <p:nvPr>
            <p:ph type="sldNum" sz="quarter" idx="10"/>
          </p:nvPr>
        </p:nvSpPr>
        <p:spPr/>
        <p:txBody>
          <a:bodyPr/>
          <a:lstStyle/>
          <a:p>
            <a:fld id="{34923E72-0F48-448E-B31B-3B76C66B7AC5}" type="slidenum">
              <a:rPr lang="en-US" smtClean="0"/>
              <a:pPr/>
              <a:t>20</a:t>
            </a:fld>
            <a:endParaRPr lang="en-US"/>
          </a:p>
        </p:txBody>
      </p:sp>
    </p:spTree>
    <p:extLst>
      <p:ext uri="{BB962C8B-B14F-4D97-AF65-F5344CB8AC3E}">
        <p14:creationId xmlns:p14="http://schemas.microsoft.com/office/powerpoint/2010/main" val="3847574527"/>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Schedule</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106876249"/>
              </p:ext>
            </p:extLst>
          </p:nvPr>
        </p:nvGraphicFramePr>
        <p:xfrm>
          <a:off x="609600" y="1219200"/>
          <a:ext cx="8001000" cy="3337560"/>
        </p:xfrm>
        <a:graphic>
          <a:graphicData uri="http://schemas.openxmlformats.org/drawingml/2006/table">
            <a:tbl>
              <a:tblPr firstRow="1" bandRow="1">
                <a:tableStyleId>{5C22544A-7EE6-4342-B048-85BDC9FD1C3A}</a:tableStyleId>
              </a:tblPr>
              <a:tblGrid>
                <a:gridCol w="4724400"/>
                <a:gridCol w="3276600"/>
              </a:tblGrid>
              <a:tr h="370840">
                <a:tc>
                  <a:txBody>
                    <a:bodyPr/>
                    <a:lstStyle/>
                    <a:p>
                      <a:r>
                        <a:rPr lang="en-US" dirty="0" smtClean="0"/>
                        <a:t>Event</a:t>
                      </a:r>
                      <a:endParaRPr lang="en-US" dirty="0"/>
                    </a:p>
                  </a:txBody>
                  <a:tcPr>
                    <a:solidFill>
                      <a:srgbClr val="007DC3"/>
                    </a:solidFill>
                  </a:tcPr>
                </a:tc>
                <a:tc>
                  <a:txBody>
                    <a:bodyPr/>
                    <a:lstStyle/>
                    <a:p>
                      <a:r>
                        <a:rPr lang="en-US" dirty="0" smtClean="0"/>
                        <a:t>Date(s)</a:t>
                      </a:r>
                      <a:endParaRPr lang="en-US" dirty="0"/>
                    </a:p>
                  </a:txBody>
                  <a:tcPr>
                    <a:solidFill>
                      <a:srgbClr val="007DC3"/>
                    </a:solidFill>
                  </a:tcPr>
                </a:tc>
              </a:tr>
              <a:tr h="370840">
                <a:tc>
                  <a:txBody>
                    <a:bodyPr/>
                    <a:lstStyle/>
                    <a:p>
                      <a:r>
                        <a:rPr lang="en-US" dirty="0" smtClean="0"/>
                        <a:t>Issue RFP</a:t>
                      </a:r>
                      <a:endParaRPr lang="en-US" dirty="0"/>
                    </a:p>
                  </a:txBody>
                  <a:tcPr/>
                </a:tc>
                <a:tc>
                  <a:txBody>
                    <a:bodyPr/>
                    <a:lstStyle/>
                    <a:p>
                      <a:r>
                        <a:rPr lang="en-US" dirty="0" smtClean="0"/>
                        <a:t>March 31, 2017</a:t>
                      </a:r>
                      <a:endParaRPr lang="en-US" dirty="0"/>
                    </a:p>
                  </a:txBody>
                  <a:tcPr/>
                </a:tc>
              </a:tr>
              <a:tr h="370840">
                <a:tc>
                  <a:txBody>
                    <a:bodyPr/>
                    <a:lstStyle/>
                    <a:p>
                      <a:r>
                        <a:rPr lang="en-US" dirty="0" smtClean="0"/>
                        <a:t>Bidders Conference</a:t>
                      </a:r>
                      <a:endParaRPr lang="en-US" dirty="0"/>
                    </a:p>
                  </a:txBody>
                  <a:tcPr/>
                </a:tc>
                <a:tc>
                  <a:txBody>
                    <a:bodyPr/>
                    <a:lstStyle/>
                    <a:p>
                      <a:r>
                        <a:rPr lang="en-US" dirty="0" smtClean="0"/>
                        <a:t>April 25, 2017</a:t>
                      </a:r>
                      <a:endParaRPr lang="en-US" dirty="0"/>
                    </a:p>
                  </a:txBody>
                  <a:tcPr/>
                </a:tc>
              </a:tr>
              <a:tr h="370840">
                <a:tc>
                  <a:txBody>
                    <a:bodyPr/>
                    <a:lstStyle/>
                    <a:p>
                      <a:r>
                        <a:rPr lang="en-US" dirty="0" smtClean="0"/>
                        <a:t>Deadline for Submission of Questions</a:t>
                      </a:r>
                      <a:endParaRPr lang="en-US" dirty="0"/>
                    </a:p>
                  </a:txBody>
                  <a:tcPr/>
                </a:tc>
                <a:tc>
                  <a:txBody>
                    <a:bodyPr/>
                    <a:lstStyle/>
                    <a:p>
                      <a:r>
                        <a:rPr lang="en-US" dirty="0" smtClean="0"/>
                        <a:t>May 2, 2017</a:t>
                      </a:r>
                      <a:endParaRPr lang="en-US" dirty="0"/>
                    </a:p>
                  </a:txBody>
                  <a:tcPr/>
                </a:tc>
              </a:tr>
              <a:tr h="370840">
                <a:tc>
                  <a:txBody>
                    <a:bodyPr/>
                    <a:lstStyle/>
                    <a:p>
                      <a:r>
                        <a:rPr lang="en-US" dirty="0" smtClean="0"/>
                        <a:t>Submit Notice of Intent to Bid</a:t>
                      </a:r>
                      <a:endParaRPr lang="en-US" dirty="0"/>
                    </a:p>
                  </a:txBody>
                  <a:tcPr/>
                </a:tc>
                <a:tc>
                  <a:txBody>
                    <a:bodyPr/>
                    <a:lstStyle/>
                    <a:p>
                      <a:r>
                        <a:rPr lang="en-US" dirty="0" smtClean="0"/>
                        <a:t>May 2, 2017</a:t>
                      </a:r>
                      <a:endParaRPr lang="en-US" dirty="0"/>
                    </a:p>
                  </a:txBody>
                  <a:tcPr/>
                </a:tc>
              </a:tr>
              <a:tr h="370840">
                <a:tc>
                  <a:txBody>
                    <a:bodyPr/>
                    <a:lstStyle/>
                    <a:p>
                      <a:r>
                        <a:rPr lang="en-US" dirty="0" smtClean="0"/>
                        <a:t>Due Date for</a:t>
                      </a:r>
                      <a:r>
                        <a:rPr lang="en-US" baseline="0" dirty="0" smtClean="0"/>
                        <a:t> Submission of Proposals</a:t>
                      </a:r>
                      <a:endParaRPr lang="en-US" dirty="0"/>
                    </a:p>
                  </a:txBody>
                  <a:tcPr/>
                </a:tc>
                <a:tc>
                  <a:txBody>
                    <a:bodyPr/>
                    <a:lstStyle/>
                    <a:p>
                      <a:r>
                        <a:rPr lang="en-US" dirty="0" smtClean="0"/>
                        <a:t>July 27, 2017</a:t>
                      </a:r>
                      <a:endParaRPr lang="en-US" dirty="0"/>
                    </a:p>
                  </a:txBody>
                  <a:tcPr/>
                </a:tc>
              </a:tr>
              <a:tr h="370840">
                <a:tc>
                  <a:txBody>
                    <a:bodyPr/>
                    <a:lstStyle/>
                    <a:p>
                      <a:r>
                        <a:rPr lang="en-US" dirty="0" smtClean="0"/>
                        <a:t>Selection of Projects for Negotiation</a:t>
                      </a:r>
                      <a:endParaRPr lang="en-US" dirty="0"/>
                    </a:p>
                  </a:txBody>
                  <a:tcPr/>
                </a:tc>
                <a:tc>
                  <a:txBody>
                    <a:bodyPr/>
                    <a:lstStyle/>
                    <a:p>
                      <a:r>
                        <a:rPr lang="en-US" dirty="0" smtClean="0"/>
                        <a:t>January 25, 2018</a:t>
                      </a:r>
                      <a:endParaRPr lang="en-US" dirty="0"/>
                    </a:p>
                  </a:txBody>
                  <a:tcPr/>
                </a:tc>
              </a:tr>
              <a:tr h="370840">
                <a:tc>
                  <a:txBody>
                    <a:bodyPr/>
                    <a:lstStyle/>
                    <a:p>
                      <a:r>
                        <a:rPr lang="en-US" dirty="0" smtClean="0"/>
                        <a:t>Negotiate</a:t>
                      </a:r>
                      <a:r>
                        <a:rPr lang="en-US" baseline="0" dirty="0" smtClean="0"/>
                        <a:t> and Execute Long Term Contracts</a:t>
                      </a:r>
                      <a:endParaRPr lang="en-US" dirty="0"/>
                    </a:p>
                  </a:txBody>
                  <a:tcPr/>
                </a:tc>
                <a:tc>
                  <a:txBody>
                    <a:bodyPr/>
                    <a:lstStyle/>
                    <a:p>
                      <a:r>
                        <a:rPr lang="en-US" dirty="0" smtClean="0"/>
                        <a:t>March 27, 2018</a:t>
                      </a:r>
                      <a:endParaRPr lang="en-US" dirty="0"/>
                    </a:p>
                  </a:txBody>
                  <a:tcPr/>
                </a:tc>
              </a:tr>
              <a:tr h="370840">
                <a:tc>
                  <a:txBody>
                    <a:bodyPr/>
                    <a:lstStyle/>
                    <a:p>
                      <a:r>
                        <a:rPr lang="en-US" dirty="0" smtClean="0"/>
                        <a:t>Submit Long Term Contracts for DPU Approval</a:t>
                      </a:r>
                      <a:endParaRPr lang="en-US" dirty="0"/>
                    </a:p>
                  </a:txBody>
                  <a:tcPr/>
                </a:tc>
                <a:tc>
                  <a:txBody>
                    <a:bodyPr/>
                    <a:lstStyle/>
                    <a:p>
                      <a:r>
                        <a:rPr lang="en-US" dirty="0" smtClean="0"/>
                        <a:t>April 25, 2018</a:t>
                      </a:r>
                      <a:endParaRPr lang="en-US" dirty="0"/>
                    </a:p>
                  </a:txBody>
                  <a:tcPr/>
                </a:tc>
              </a:tr>
            </a:tbl>
          </a:graphicData>
        </a:graphic>
      </p:graphicFrame>
      <p:sp>
        <p:nvSpPr>
          <p:cNvPr id="4" name="Slide Number Placeholder 3"/>
          <p:cNvSpPr>
            <a:spLocks noGrp="1"/>
          </p:cNvSpPr>
          <p:nvPr>
            <p:ph type="sldNum" sz="quarter" idx="10"/>
          </p:nvPr>
        </p:nvSpPr>
        <p:spPr/>
        <p:txBody>
          <a:bodyPr/>
          <a:lstStyle/>
          <a:p>
            <a:fld id="{34923E72-0F48-448E-B31B-3B76C66B7AC5}" type="slidenum">
              <a:rPr lang="en-US" smtClean="0"/>
              <a:pPr/>
              <a:t>21</a:t>
            </a:fld>
            <a:endParaRPr lang="en-US"/>
          </a:p>
        </p:txBody>
      </p:sp>
    </p:spTree>
    <p:extLst>
      <p:ext uri="{BB962C8B-B14F-4D97-AF65-F5344CB8AC3E}">
        <p14:creationId xmlns:p14="http://schemas.microsoft.com/office/powerpoint/2010/main" val="1695462795"/>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Today’s Q&amp;A Protocol		</a:t>
            </a:r>
            <a:endParaRPr lang="en-US" dirty="0"/>
          </a:p>
        </p:txBody>
      </p:sp>
      <p:sp>
        <p:nvSpPr>
          <p:cNvPr id="3" name="Content Placeholder 2"/>
          <p:cNvSpPr>
            <a:spLocks noGrp="1"/>
          </p:cNvSpPr>
          <p:nvPr>
            <p:ph idx="1"/>
          </p:nvPr>
        </p:nvSpPr>
        <p:spPr/>
        <p:txBody>
          <a:bodyPr/>
          <a:lstStyle/>
          <a:p>
            <a:r>
              <a:rPr lang="en-US" dirty="0" smtClean="0"/>
              <a:t>All answers provided at this forum are for information only</a:t>
            </a:r>
          </a:p>
          <a:p>
            <a:r>
              <a:rPr lang="en-US" dirty="0" smtClean="0"/>
              <a:t>Official responses will be provided in writing to questions submitted to </a:t>
            </a:r>
            <a:r>
              <a:rPr lang="en-US" dirty="0" smtClean="0">
                <a:hlinkClick r:id="rId2"/>
              </a:rPr>
              <a:t>MARFP83D@gmail.com</a:t>
            </a:r>
            <a:endParaRPr lang="en-US" dirty="0" smtClean="0"/>
          </a:p>
          <a:p>
            <a:r>
              <a:rPr lang="en-US" dirty="0" smtClean="0"/>
              <a:t>When called on please announce your name </a:t>
            </a:r>
            <a:r>
              <a:rPr lang="en-US" smtClean="0"/>
              <a:t>and the entity </a:t>
            </a:r>
            <a:r>
              <a:rPr lang="en-US" dirty="0" smtClean="0"/>
              <a:t>you represent</a:t>
            </a:r>
          </a:p>
          <a:p>
            <a:r>
              <a:rPr lang="en-US" dirty="0" smtClean="0"/>
              <a:t>Panelists will attempt to answer questions but may call on other members of the team to assist</a:t>
            </a:r>
            <a:endParaRPr lang="en-US" dirty="0"/>
          </a:p>
        </p:txBody>
      </p:sp>
      <p:sp>
        <p:nvSpPr>
          <p:cNvPr id="4" name="Slide Number Placeholder 3"/>
          <p:cNvSpPr>
            <a:spLocks noGrp="1"/>
          </p:cNvSpPr>
          <p:nvPr>
            <p:ph type="sldNum" sz="quarter" idx="10"/>
          </p:nvPr>
        </p:nvSpPr>
        <p:spPr/>
        <p:txBody>
          <a:bodyPr/>
          <a:lstStyle/>
          <a:p>
            <a:fld id="{34923E72-0F48-448E-B31B-3B76C66B7AC5}" type="slidenum">
              <a:rPr lang="en-US" smtClean="0"/>
              <a:pPr/>
              <a:t>22</a:t>
            </a:fld>
            <a:endParaRPr lang="en-US"/>
          </a:p>
        </p:txBody>
      </p:sp>
    </p:spTree>
    <p:extLst>
      <p:ext uri="{BB962C8B-B14F-4D97-AF65-F5344CB8AC3E}">
        <p14:creationId xmlns:p14="http://schemas.microsoft.com/office/powerpoint/2010/main" val="969692814"/>
      </p:ext>
    </p:extLst>
  </p:cSld>
  <p:clrMapOvr>
    <a:masterClrMapping/>
  </p:clrMapOvr>
  <p:transition/>
</p:sld>
</file>

<file path=ppt/theme/theme1.xml><?xml version="1.0" encoding="utf-8"?>
<a:theme xmlns:a="http://schemas.openxmlformats.org/drawingml/2006/main" name="Eversource Blue Green Bar Template">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Franklin Gothic Demi"/>
        <a:ea typeface=""/>
        <a:cs typeface=""/>
      </a:majorFont>
      <a:minorFont>
        <a:latin typeface="Franklin Gothic Book"/>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Eversource Blue Green Bar Template</Template>
  <TotalTime>10453</TotalTime>
  <Words>2091</Words>
  <Application>Microsoft Office PowerPoint</Application>
  <PresentationFormat>On-screen Show (4:3)</PresentationFormat>
  <Paragraphs>191</Paragraphs>
  <Slides>22</Slides>
  <Notes>1</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Eversource Blue Green Bar Template</vt:lpstr>
      <vt:lpstr>Section 83D Green Communities Act</vt:lpstr>
      <vt:lpstr>Today’s Bidder Conference</vt:lpstr>
      <vt:lpstr>How We Got Here</vt:lpstr>
      <vt:lpstr>RFP Team Composition</vt:lpstr>
      <vt:lpstr>Clean Energy Generation</vt:lpstr>
      <vt:lpstr>Hydroelectric Generation</vt:lpstr>
      <vt:lpstr>Environmental Attributes and RECs</vt:lpstr>
      <vt:lpstr>Bid Categories1</vt:lpstr>
      <vt:lpstr>Communication and Bid Submission</vt:lpstr>
      <vt:lpstr>Bid Fee Example</vt:lpstr>
      <vt:lpstr>Bid Completion</vt:lpstr>
      <vt:lpstr>Overview of Process</vt:lpstr>
      <vt:lpstr>Bid Evaluation – Stage 1</vt:lpstr>
      <vt:lpstr>Bid Evaluation – Stage 1 (cont.)</vt:lpstr>
      <vt:lpstr>Energy Delivery in Winter Months</vt:lpstr>
      <vt:lpstr>Energy Delivery in Winter Months (cont.)</vt:lpstr>
      <vt:lpstr>Bid Evaluation – Stage 2</vt:lpstr>
      <vt:lpstr>Bid Evaluation – Stage 2</vt:lpstr>
      <vt:lpstr>Bid Evaluation – Stage 3</vt:lpstr>
      <vt:lpstr>Contracting</vt:lpstr>
      <vt:lpstr>Schedule</vt:lpstr>
      <vt:lpstr>Today’s Q&amp;A Protocol  </vt:lpstr>
    </vt:vector>
  </TitlesOfParts>
  <Company>Northeast Utilities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Section 83D Green Communities Act</dc:title>
  <dc:creator>Administrator</dc:creator>
  <cp:lastModifiedBy>Administrator</cp:lastModifiedBy>
  <cp:revision>36</cp:revision>
  <dcterms:created xsi:type="dcterms:W3CDTF">2017-04-12T13:05:02Z</dcterms:created>
  <dcterms:modified xsi:type="dcterms:W3CDTF">2017-04-25T15:52:57Z</dcterms:modified>
</cp:coreProperties>
</file>